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1"/>
  </p:sldMasterIdLst>
  <p:notesMasterIdLst>
    <p:notesMasterId r:id="rId41"/>
  </p:notesMasterIdLst>
  <p:handoutMasterIdLst>
    <p:handoutMasterId r:id="rId42"/>
  </p:handoutMasterIdLst>
  <p:sldIdLst>
    <p:sldId id="256" r:id="rId2"/>
    <p:sldId id="257" r:id="rId3"/>
    <p:sldId id="258" r:id="rId4"/>
    <p:sldId id="294" r:id="rId5"/>
    <p:sldId id="295" r:id="rId6"/>
    <p:sldId id="278" r:id="rId7"/>
    <p:sldId id="260" r:id="rId8"/>
    <p:sldId id="261" r:id="rId9"/>
    <p:sldId id="281" r:id="rId10"/>
    <p:sldId id="263" r:id="rId11"/>
    <p:sldId id="264" r:id="rId12"/>
    <p:sldId id="265" r:id="rId13"/>
    <p:sldId id="266" r:id="rId14"/>
    <p:sldId id="267" r:id="rId15"/>
    <p:sldId id="280" r:id="rId16"/>
    <p:sldId id="268" r:id="rId17"/>
    <p:sldId id="269" r:id="rId18"/>
    <p:sldId id="270" r:id="rId19"/>
    <p:sldId id="271" r:id="rId20"/>
    <p:sldId id="275" r:id="rId21"/>
    <p:sldId id="272" r:id="rId22"/>
    <p:sldId id="273" r:id="rId23"/>
    <p:sldId id="274" r:id="rId24"/>
    <p:sldId id="276" r:id="rId25"/>
    <p:sldId id="277" r:id="rId26"/>
    <p:sldId id="297" r:id="rId27"/>
    <p:sldId id="296"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7"/>
  </p:normalViewPr>
  <p:slideViewPr>
    <p:cSldViewPr snapToGrid="0" snapToObjects="1">
      <p:cViewPr varScale="1">
        <p:scale>
          <a:sx n="110" d="100"/>
          <a:sy n="110" d="100"/>
        </p:scale>
        <p:origin x="1680" y="1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A5DD10-9568-DD4A-9BC7-F52666291009}" type="doc">
      <dgm:prSet loTypeId="urn:microsoft.com/office/officeart/2005/8/layout/process4" loCatId="" qsTypeId="urn:microsoft.com/office/officeart/2005/8/quickstyle/simple4" qsCatId="simple" csTypeId="urn:microsoft.com/office/officeart/2005/8/colors/colorful1" csCatId="colorful"/>
      <dgm:spPr/>
      <dgm:t>
        <a:bodyPr/>
        <a:lstStyle/>
        <a:p>
          <a:endParaRPr lang="en-US"/>
        </a:p>
      </dgm:t>
    </dgm:pt>
    <dgm:pt modelId="{3AC95E28-F802-F947-9786-6CA1099CAC89}">
      <dgm:prSet custT="1"/>
      <dgm:spPr/>
      <dgm:t>
        <a:bodyPr/>
        <a:lstStyle/>
        <a:p>
          <a:pPr rtl="0"/>
          <a:r>
            <a:rPr lang="en-US" sz="1600" baseline="0" dirty="0">
              <a:solidFill>
                <a:schemeClr val="bg1">
                  <a:lumMod val="20000"/>
                  <a:lumOff val="80000"/>
                </a:schemeClr>
              </a:solidFill>
            </a:rPr>
            <a:t>Beginning date of the self-study. </a:t>
          </a:r>
          <a:endParaRPr lang="en-US" sz="1600" dirty="0">
            <a:solidFill>
              <a:schemeClr val="bg1">
                <a:lumMod val="20000"/>
                <a:lumOff val="80000"/>
              </a:schemeClr>
            </a:solidFill>
          </a:endParaRPr>
        </a:p>
      </dgm:t>
    </dgm:pt>
    <dgm:pt modelId="{7862D071-B23B-B345-B6A9-3265D8554365}" type="parTrans" cxnId="{6D9C0B95-A13F-274A-994F-B52D04272C3D}">
      <dgm:prSet/>
      <dgm:spPr/>
      <dgm:t>
        <a:bodyPr/>
        <a:lstStyle/>
        <a:p>
          <a:endParaRPr lang="en-US" sz="3600">
            <a:solidFill>
              <a:schemeClr val="bg1">
                <a:lumMod val="20000"/>
                <a:lumOff val="80000"/>
              </a:schemeClr>
            </a:solidFill>
          </a:endParaRPr>
        </a:p>
      </dgm:t>
    </dgm:pt>
    <dgm:pt modelId="{5E4EAC9C-91D8-F047-8BC2-D1A7E35E4BD0}" type="sibTrans" cxnId="{6D9C0B95-A13F-274A-994F-B52D04272C3D}">
      <dgm:prSet/>
      <dgm:spPr/>
      <dgm:t>
        <a:bodyPr/>
        <a:lstStyle/>
        <a:p>
          <a:endParaRPr lang="en-US" sz="3600">
            <a:solidFill>
              <a:schemeClr val="bg1">
                <a:lumMod val="20000"/>
                <a:lumOff val="80000"/>
              </a:schemeClr>
            </a:solidFill>
          </a:endParaRPr>
        </a:p>
      </dgm:t>
    </dgm:pt>
    <dgm:pt modelId="{425BAFD1-63A7-5946-8136-AE4562279018}">
      <dgm:prSet custT="1"/>
      <dgm:spPr/>
      <dgm:t>
        <a:bodyPr/>
        <a:lstStyle/>
        <a:p>
          <a:pPr rtl="0"/>
          <a:r>
            <a:rPr lang="en-US" sz="1600" baseline="0" dirty="0">
              <a:solidFill>
                <a:schemeClr val="bg1">
                  <a:lumMod val="20000"/>
                  <a:lumOff val="80000"/>
                </a:schemeClr>
              </a:solidFill>
            </a:rPr>
            <a:t>Deadline for preliminary data and documentation gathering. </a:t>
          </a:r>
          <a:endParaRPr lang="en-US" sz="1600" dirty="0">
            <a:solidFill>
              <a:schemeClr val="bg1">
                <a:lumMod val="20000"/>
                <a:lumOff val="80000"/>
              </a:schemeClr>
            </a:solidFill>
          </a:endParaRPr>
        </a:p>
      </dgm:t>
    </dgm:pt>
    <dgm:pt modelId="{066CF840-919B-D342-AB92-012EE6B88931}" type="parTrans" cxnId="{87984509-09F2-5D41-8250-F012BDC06B59}">
      <dgm:prSet/>
      <dgm:spPr/>
      <dgm:t>
        <a:bodyPr/>
        <a:lstStyle/>
        <a:p>
          <a:endParaRPr lang="en-US" sz="3600">
            <a:solidFill>
              <a:schemeClr val="bg1">
                <a:lumMod val="20000"/>
                <a:lumOff val="80000"/>
              </a:schemeClr>
            </a:solidFill>
          </a:endParaRPr>
        </a:p>
      </dgm:t>
    </dgm:pt>
    <dgm:pt modelId="{2BAFB657-ACF5-9F43-8E3F-A728C85D365B}" type="sibTrans" cxnId="{87984509-09F2-5D41-8250-F012BDC06B59}">
      <dgm:prSet/>
      <dgm:spPr/>
      <dgm:t>
        <a:bodyPr/>
        <a:lstStyle/>
        <a:p>
          <a:endParaRPr lang="en-US" sz="3600">
            <a:solidFill>
              <a:schemeClr val="bg1">
                <a:lumMod val="20000"/>
                <a:lumOff val="80000"/>
              </a:schemeClr>
            </a:solidFill>
          </a:endParaRPr>
        </a:p>
      </dgm:t>
    </dgm:pt>
    <dgm:pt modelId="{2DDD04AC-DEFE-1D4B-9AC5-99C4D9B77355}">
      <dgm:prSet custT="1"/>
      <dgm:spPr/>
      <dgm:t>
        <a:bodyPr/>
        <a:lstStyle/>
        <a:p>
          <a:pPr rtl="0"/>
          <a:r>
            <a:rPr lang="en-US" sz="1600" baseline="0" dirty="0">
              <a:solidFill>
                <a:schemeClr val="bg1">
                  <a:lumMod val="20000"/>
                  <a:lumOff val="80000"/>
                </a:schemeClr>
              </a:solidFill>
            </a:rPr>
            <a:t>Meetings dates of steering and subcommittees. </a:t>
          </a:r>
          <a:endParaRPr lang="en-US" sz="1600" dirty="0">
            <a:solidFill>
              <a:schemeClr val="bg1">
                <a:lumMod val="20000"/>
                <a:lumOff val="80000"/>
              </a:schemeClr>
            </a:solidFill>
          </a:endParaRPr>
        </a:p>
      </dgm:t>
    </dgm:pt>
    <dgm:pt modelId="{418A81BD-CB1A-2C4A-A2AB-D2E29CDD927F}" type="parTrans" cxnId="{92756E71-D7F1-BF41-9804-4A8383ABC2F6}">
      <dgm:prSet/>
      <dgm:spPr/>
      <dgm:t>
        <a:bodyPr/>
        <a:lstStyle/>
        <a:p>
          <a:endParaRPr lang="en-US" sz="3600">
            <a:solidFill>
              <a:schemeClr val="bg1">
                <a:lumMod val="20000"/>
                <a:lumOff val="80000"/>
              </a:schemeClr>
            </a:solidFill>
          </a:endParaRPr>
        </a:p>
      </dgm:t>
    </dgm:pt>
    <dgm:pt modelId="{140B38E4-ED9E-7542-9C3F-C13D85219E2E}" type="sibTrans" cxnId="{92756E71-D7F1-BF41-9804-4A8383ABC2F6}">
      <dgm:prSet/>
      <dgm:spPr/>
      <dgm:t>
        <a:bodyPr/>
        <a:lstStyle/>
        <a:p>
          <a:endParaRPr lang="en-US" sz="3600">
            <a:solidFill>
              <a:schemeClr val="bg1">
                <a:lumMod val="20000"/>
                <a:lumOff val="80000"/>
              </a:schemeClr>
            </a:solidFill>
          </a:endParaRPr>
        </a:p>
      </dgm:t>
    </dgm:pt>
    <dgm:pt modelId="{B062C861-CFFD-FD4A-B117-20FC82CBC7AC}">
      <dgm:prSet custT="1"/>
      <dgm:spPr/>
      <dgm:t>
        <a:bodyPr/>
        <a:lstStyle/>
        <a:p>
          <a:pPr rtl="0"/>
          <a:r>
            <a:rPr lang="en-US" sz="1600" baseline="0" dirty="0">
              <a:solidFill>
                <a:schemeClr val="bg1">
                  <a:lumMod val="20000"/>
                  <a:lumOff val="80000"/>
                </a:schemeClr>
              </a:solidFill>
            </a:rPr>
            <a:t>Dates for completion of the committee reports. </a:t>
          </a:r>
          <a:endParaRPr lang="en-US" sz="1600" dirty="0">
            <a:solidFill>
              <a:schemeClr val="bg1">
                <a:lumMod val="20000"/>
                <a:lumOff val="80000"/>
              </a:schemeClr>
            </a:solidFill>
          </a:endParaRPr>
        </a:p>
      </dgm:t>
    </dgm:pt>
    <dgm:pt modelId="{FC30F198-D90F-2741-9990-7C87A965CDF5}" type="parTrans" cxnId="{0D5057A9-982A-5C4D-AD09-AA2D5EE4E39F}">
      <dgm:prSet/>
      <dgm:spPr/>
      <dgm:t>
        <a:bodyPr/>
        <a:lstStyle/>
        <a:p>
          <a:endParaRPr lang="en-US" sz="3600">
            <a:solidFill>
              <a:schemeClr val="bg1">
                <a:lumMod val="20000"/>
                <a:lumOff val="80000"/>
              </a:schemeClr>
            </a:solidFill>
          </a:endParaRPr>
        </a:p>
      </dgm:t>
    </dgm:pt>
    <dgm:pt modelId="{B22C2BD0-A9F2-C04C-8CC1-48CE8F18CE5B}" type="sibTrans" cxnId="{0D5057A9-982A-5C4D-AD09-AA2D5EE4E39F}">
      <dgm:prSet/>
      <dgm:spPr/>
      <dgm:t>
        <a:bodyPr/>
        <a:lstStyle/>
        <a:p>
          <a:endParaRPr lang="en-US" sz="3600">
            <a:solidFill>
              <a:schemeClr val="bg1">
                <a:lumMod val="20000"/>
                <a:lumOff val="80000"/>
              </a:schemeClr>
            </a:solidFill>
          </a:endParaRPr>
        </a:p>
      </dgm:t>
    </dgm:pt>
    <dgm:pt modelId="{2084600C-D0C9-E448-B9BF-B1958543AB47}">
      <dgm:prSet custT="1"/>
      <dgm:spPr/>
      <dgm:t>
        <a:bodyPr/>
        <a:lstStyle/>
        <a:p>
          <a:pPr rtl="0"/>
          <a:r>
            <a:rPr lang="en-US" sz="1600" baseline="0" dirty="0">
              <a:solidFill>
                <a:schemeClr val="bg1">
                  <a:lumMod val="20000"/>
                  <a:lumOff val="80000"/>
                </a:schemeClr>
              </a:solidFill>
            </a:rPr>
            <a:t>Final date for review and reading of committee reports.</a:t>
          </a:r>
          <a:endParaRPr lang="en-US" sz="1600" dirty="0">
            <a:solidFill>
              <a:schemeClr val="bg1">
                <a:lumMod val="20000"/>
                <a:lumOff val="80000"/>
              </a:schemeClr>
            </a:solidFill>
          </a:endParaRPr>
        </a:p>
      </dgm:t>
    </dgm:pt>
    <dgm:pt modelId="{B35D4B22-6E84-DA41-9752-12C0BF54111E}" type="parTrans" cxnId="{DE36D44A-EDC2-1C46-80FE-27AE351B17B8}">
      <dgm:prSet/>
      <dgm:spPr/>
      <dgm:t>
        <a:bodyPr/>
        <a:lstStyle/>
        <a:p>
          <a:endParaRPr lang="en-US" sz="3600">
            <a:solidFill>
              <a:schemeClr val="bg1">
                <a:lumMod val="20000"/>
                <a:lumOff val="80000"/>
              </a:schemeClr>
            </a:solidFill>
          </a:endParaRPr>
        </a:p>
      </dgm:t>
    </dgm:pt>
    <dgm:pt modelId="{3C177BF9-CDBA-ED4A-8CA3-322EA71846B5}" type="sibTrans" cxnId="{DE36D44A-EDC2-1C46-80FE-27AE351B17B8}">
      <dgm:prSet/>
      <dgm:spPr/>
      <dgm:t>
        <a:bodyPr/>
        <a:lstStyle/>
        <a:p>
          <a:endParaRPr lang="en-US" sz="3600">
            <a:solidFill>
              <a:schemeClr val="bg1">
                <a:lumMod val="20000"/>
                <a:lumOff val="80000"/>
              </a:schemeClr>
            </a:solidFill>
          </a:endParaRPr>
        </a:p>
      </dgm:t>
    </dgm:pt>
    <dgm:pt modelId="{847CA856-A61E-AF43-8BFE-8EAFF7C8DE45}">
      <dgm:prSet custT="1"/>
      <dgm:spPr/>
      <dgm:t>
        <a:bodyPr/>
        <a:lstStyle/>
        <a:p>
          <a:pPr rtl="0"/>
          <a:r>
            <a:rPr lang="en-US" sz="1600" baseline="0">
              <a:solidFill>
                <a:schemeClr val="bg1">
                  <a:lumMod val="20000"/>
                  <a:lumOff val="80000"/>
                </a:schemeClr>
              </a:solidFill>
            </a:rPr>
            <a:t>Final date for completion of self-study report. </a:t>
          </a:r>
          <a:endParaRPr lang="en-US" sz="1600">
            <a:solidFill>
              <a:schemeClr val="bg1">
                <a:lumMod val="20000"/>
                <a:lumOff val="80000"/>
              </a:schemeClr>
            </a:solidFill>
          </a:endParaRPr>
        </a:p>
      </dgm:t>
    </dgm:pt>
    <dgm:pt modelId="{3450B331-9DEC-F949-9DA3-831A4D286F8B}" type="parTrans" cxnId="{55367265-2DEA-6A4A-AC63-DB1F30E1AEFB}">
      <dgm:prSet/>
      <dgm:spPr/>
      <dgm:t>
        <a:bodyPr/>
        <a:lstStyle/>
        <a:p>
          <a:endParaRPr lang="en-US" sz="3600">
            <a:solidFill>
              <a:schemeClr val="bg1">
                <a:lumMod val="20000"/>
                <a:lumOff val="80000"/>
              </a:schemeClr>
            </a:solidFill>
          </a:endParaRPr>
        </a:p>
      </dgm:t>
    </dgm:pt>
    <dgm:pt modelId="{3A6DB7D0-C30D-684A-BD89-0F5EBA6AB68A}" type="sibTrans" cxnId="{55367265-2DEA-6A4A-AC63-DB1F30E1AEFB}">
      <dgm:prSet/>
      <dgm:spPr/>
      <dgm:t>
        <a:bodyPr/>
        <a:lstStyle/>
        <a:p>
          <a:endParaRPr lang="en-US" sz="3600">
            <a:solidFill>
              <a:schemeClr val="bg1">
                <a:lumMod val="20000"/>
                <a:lumOff val="80000"/>
              </a:schemeClr>
            </a:solidFill>
          </a:endParaRPr>
        </a:p>
      </dgm:t>
    </dgm:pt>
    <dgm:pt modelId="{DE01CFB2-9E77-144D-AA25-E6EA6AFBDE6B}">
      <dgm:prSet custT="1"/>
      <dgm:spPr/>
      <dgm:t>
        <a:bodyPr/>
        <a:lstStyle/>
        <a:p>
          <a:pPr rtl="0"/>
          <a:r>
            <a:rPr lang="en-US" sz="1600" baseline="0" dirty="0">
              <a:solidFill>
                <a:schemeClr val="bg1">
                  <a:lumMod val="20000"/>
                  <a:lumOff val="80000"/>
                </a:schemeClr>
              </a:solidFill>
            </a:rPr>
            <a:t>Date for completing the final review of the self-study report.</a:t>
          </a:r>
          <a:endParaRPr lang="en-US" sz="1600" dirty="0">
            <a:solidFill>
              <a:schemeClr val="bg1">
                <a:lumMod val="20000"/>
                <a:lumOff val="80000"/>
              </a:schemeClr>
            </a:solidFill>
          </a:endParaRPr>
        </a:p>
      </dgm:t>
    </dgm:pt>
    <dgm:pt modelId="{B1C79EF4-3415-2349-8721-0A46DBB37048}" type="parTrans" cxnId="{B6581AE6-1AF3-5849-8BDE-2BC3598CF3DE}">
      <dgm:prSet/>
      <dgm:spPr/>
      <dgm:t>
        <a:bodyPr/>
        <a:lstStyle/>
        <a:p>
          <a:endParaRPr lang="en-US" sz="3600">
            <a:solidFill>
              <a:schemeClr val="bg1">
                <a:lumMod val="20000"/>
                <a:lumOff val="80000"/>
              </a:schemeClr>
            </a:solidFill>
          </a:endParaRPr>
        </a:p>
      </dgm:t>
    </dgm:pt>
    <dgm:pt modelId="{8898A2E5-7CD6-AD4A-8FBF-BA99B5317EB6}" type="sibTrans" cxnId="{B6581AE6-1AF3-5849-8BDE-2BC3598CF3DE}">
      <dgm:prSet/>
      <dgm:spPr/>
      <dgm:t>
        <a:bodyPr/>
        <a:lstStyle/>
        <a:p>
          <a:endParaRPr lang="en-US" sz="3600">
            <a:solidFill>
              <a:schemeClr val="bg1">
                <a:lumMod val="20000"/>
                <a:lumOff val="80000"/>
              </a:schemeClr>
            </a:solidFill>
          </a:endParaRPr>
        </a:p>
      </dgm:t>
    </dgm:pt>
    <dgm:pt modelId="{53BE4BEA-4080-B440-B442-BA3CA35542C8}">
      <dgm:prSet custT="1"/>
      <dgm:spPr/>
      <dgm:t>
        <a:bodyPr/>
        <a:lstStyle/>
        <a:p>
          <a:pPr rtl="0"/>
          <a:r>
            <a:rPr lang="en-US" sz="1600" baseline="0" dirty="0">
              <a:solidFill>
                <a:schemeClr val="bg1">
                  <a:lumMod val="20000"/>
                  <a:lumOff val="80000"/>
                </a:schemeClr>
              </a:solidFill>
            </a:rPr>
            <a:t>Schedule of final visit of consultant to verify school is ready for visit. </a:t>
          </a:r>
          <a:endParaRPr lang="en-US" sz="1600" dirty="0">
            <a:solidFill>
              <a:schemeClr val="bg1">
                <a:lumMod val="20000"/>
                <a:lumOff val="80000"/>
              </a:schemeClr>
            </a:solidFill>
          </a:endParaRPr>
        </a:p>
      </dgm:t>
    </dgm:pt>
    <dgm:pt modelId="{080CEF8D-1220-D241-A754-2224E527D55F}" type="parTrans" cxnId="{C798CC77-E2CF-AB41-8F23-2657D8097FFA}">
      <dgm:prSet/>
      <dgm:spPr/>
      <dgm:t>
        <a:bodyPr/>
        <a:lstStyle/>
        <a:p>
          <a:endParaRPr lang="en-US" sz="3600">
            <a:solidFill>
              <a:schemeClr val="bg1">
                <a:lumMod val="20000"/>
                <a:lumOff val="80000"/>
              </a:schemeClr>
            </a:solidFill>
          </a:endParaRPr>
        </a:p>
      </dgm:t>
    </dgm:pt>
    <dgm:pt modelId="{312FE4AE-5F6F-5646-BBC3-1202527A2A65}" type="sibTrans" cxnId="{C798CC77-E2CF-AB41-8F23-2657D8097FFA}">
      <dgm:prSet/>
      <dgm:spPr/>
      <dgm:t>
        <a:bodyPr/>
        <a:lstStyle/>
        <a:p>
          <a:endParaRPr lang="en-US" sz="3600">
            <a:solidFill>
              <a:schemeClr val="bg1">
                <a:lumMod val="20000"/>
                <a:lumOff val="80000"/>
              </a:schemeClr>
            </a:solidFill>
          </a:endParaRPr>
        </a:p>
      </dgm:t>
    </dgm:pt>
    <dgm:pt modelId="{E3352E50-6D01-3C43-934B-9579333282A6}">
      <dgm:prSet custT="1"/>
      <dgm:spPr/>
      <dgm:t>
        <a:bodyPr/>
        <a:lstStyle/>
        <a:p>
          <a:pPr rtl="0"/>
          <a:r>
            <a:rPr lang="en-US" sz="1600" baseline="0" dirty="0">
              <a:solidFill>
                <a:schemeClr val="bg1">
                  <a:lumMod val="20000"/>
                  <a:lumOff val="80000"/>
                </a:schemeClr>
              </a:solidFill>
            </a:rPr>
            <a:t>Target date for sending final draft to visiting committee chair. </a:t>
          </a:r>
          <a:endParaRPr lang="en-US" sz="1600" dirty="0">
            <a:solidFill>
              <a:schemeClr val="bg1">
                <a:lumMod val="20000"/>
                <a:lumOff val="80000"/>
              </a:schemeClr>
            </a:solidFill>
          </a:endParaRPr>
        </a:p>
      </dgm:t>
    </dgm:pt>
    <dgm:pt modelId="{04F1538A-C0D5-2340-9007-D3D462B371CE}" type="parTrans" cxnId="{590C8D6C-7BFE-884A-99EE-0BCEA640643F}">
      <dgm:prSet/>
      <dgm:spPr/>
      <dgm:t>
        <a:bodyPr/>
        <a:lstStyle/>
        <a:p>
          <a:endParaRPr lang="en-US" sz="3600">
            <a:solidFill>
              <a:schemeClr val="bg1">
                <a:lumMod val="20000"/>
                <a:lumOff val="80000"/>
              </a:schemeClr>
            </a:solidFill>
          </a:endParaRPr>
        </a:p>
      </dgm:t>
    </dgm:pt>
    <dgm:pt modelId="{54E01F87-6C09-454C-A741-D6A424E7044E}" type="sibTrans" cxnId="{590C8D6C-7BFE-884A-99EE-0BCEA640643F}">
      <dgm:prSet/>
      <dgm:spPr/>
      <dgm:t>
        <a:bodyPr/>
        <a:lstStyle/>
        <a:p>
          <a:endParaRPr lang="en-US" sz="3600">
            <a:solidFill>
              <a:schemeClr val="bg1">
                <a:lumMod val="20000"/>
                <a:lumOff val="80000"/>
              </a:schemeClr>
            </a:solidFill>
          </a:endParaRPr>
        </a:p>
      </dgm:t>
    </dgm:pt>
    <dgm:pt modelId="{E171B5F3-B71F-974D-B7C4-4FB714F75492}">
      <dgm:prSet custT="1"/>
      <dgm:spPr/>
      <dgm:t>
        <a:bodyPr/>
        <a:lstStyle/>
        <a:p>
          <a:pPr rtl="0"/>
          <a:r>
            <a:rPr lang="en-US" sz="1600" baseline="0" dirty="0">
              <a:solidFill>
                <a:schemeClr val="bg1">
                  <a:lumMod val="20000"/>
                  <a:lumOff val="80000"/>
                </a:schemeClr>
              </a:solidFill>
            </a:rPr>
            <a:t>Mailing of self-study at least three weeks prior to the team visit. </a:t>
          </a:r>
          <a:endParaRPr lang="en-US" sz="1600" dirty="0">
            <a:solidFill>
              <a:schemeClr val="bg1">
                <a:lumMod val="20000"/>
                <a:lumOff val="80000"/>
              </a:schemeClr>
            </a:solidFill>
          </a:endParaRPr>
        </a:p>
      </dgm:t>
    </dgm:pt>
    <dgm:pt modelId="{3C079F53-E961-A142-B5FD-10C94191FCDA}" type="parTrans" cxnId="{DA4F6D48-F790-2344-9192-37C4767E26CF}">
      <dgm:prSet/>
      <dgm:spPr/>
      <dgm:t>
        <a:bodyPr/>
        <a:lstStyle/>
        <a:p>
          <a:endParaRPr lang="en-US" sz="3600">
            <a:solidFill>
              <a:schemeClr val="bg1">
                <a:lumMod val="20000"/>
                <a:lumOff val="80000"/>
              </a:schemeClr>
            </a:solidFill>
          </a:endParaRPr>
        </a:p>
      </dgm:t>
    </dgm:pt>
    <dgm:pt modelId="{7CB47574-B6BE-B148-8A3B-8D70410A4D4D}" type="sibTrans" cxnId="{DA4F6D48-F790-2344-9192-37C4767E26CF}">
      <dgm:prSet/>
      <dgm:spPr/>
      <dgm:t>
        <a:bodyPr/>
        <a:lstStyle/>
        <a:p>
          <a:endParaRPr lang="en-US" sz="3600">
            <a:solidFill>
              <a:schemeClr val="bg1">
                <a:lumMod val="20000"/>
                <a:lumOff val="80000"/>
              </a:schemeClr>
            </a:solidFill>
          </a:endParaRPr>
        </a:p>
      </dgm:t>
    </dgm:pt>
    <dgm:pt modelId="{3E1256C9-E973-374A-9EB1-B2958C1AC106}">
      <dgm:prSet custT="1"/>
      <dgm:spPr/>
      <dgm:t>
        <a:bodyPr/>
        <a:lstStyle/>
        <a:p>
          <a:pPr rtl="0"/>
          <a:r>
            <a:rPr lang="en-US" sz="1600" baseline="0">
              <a:solidFill>
                <a:schemeClr val="bg1">
                  <a:lumMod val="20000"/>
                  <a:lumOff val="80000"/>
                </a:schemeClr>
              </a:solidFill>
            </a:rPr>
            <a:t>Scheduled visit of the visiting accreditation team.</a:t>
          </a:r>
          <a:endParaRPr lang="en-US" sz="1600">
            <a:solidFill>
              <a:schemeClr val="bg1">
                <a:lumMod val="20000"/>
                <a:lumOff val="80000"/>
              </a:schemeClr>
            </a:solidFill>
          </a:endParaRPr>
        </a:p>
      </dgm:t>
    </dgm:pt>
    <dgm:pt modelId="{B93505CA-51D6-774B-85ED-3DA9C3CB3F38}" type="parTrans" cxnId="{5658B8EF-1583-4A43-B183-048D84FC5105}">
      <dgm:prSet/>
      <dgm:spPr/>
      <dgm:t>
        <a:bodyPr/>
        <a:lstStyle/>
        <a:p>
          <a:endParaRPr lang="en-US" sz="3600">
            <a:solidFill>
              <a:schemeClr val="bg1">
                <a:lumMod val="20000"/>
                <a:lumOff val="80000"/>
              </a:schemeClr>
            </a:solidFill>
          </a:endParaRPr>
        </a:p>
      </dgm:t>
    </dgm:pt>
    <dgm:pt modelId="{445829AE-E8E0-9549-A8D3-E8E0A1C9E2B3}" type="sibTrans" cxnId="{5658B8EF-1583-4A43-B183-048D84FC5105}">
      <dgm:prSet/>
      <dgm:spPr/>
      <dgm:t>
        <a:bodyPr/>
        <a:lstStyle/>
        <a:p>
          <a:endParaRPr lang="en-US" sz="3600">
            <a:solidFill>
              <a:schemeClr val="bg1">
                <a:lumMod val="20000"/>
                <a:lumOff val="80000"/>
              </a:schemeClr>
            </a:solidFill>
          </a:endParaRPr>
        </a:p>
      </dgm:t>
    </dgm:pt>
    <dgm:pt modelId="{8E0A92DF-4CD0-3A45-8D15-46EFCF78E3F5}" type="pres">
      <dgm:prSet presAssocID="{65A5DD10-9568-DD4A-9BC7-F52666291009}" presName="Name0" presStyleCnt="0">
        <dgm:presLayoutVars>
          <dgm:dir/>
          <dgm:animLvl val="lvl"/>
          <dgm:resizeHandles val="exact"/>
        </dgm:presLayoutVars>
      </dgm:prSet>
      <dgm:spPr/>
    </dgm:pt>
    <dgm:pt modelId="{0DD8EDF3-3D08-2D42-84A9-F12FCD139385}" type="pres">
      <dgm:prSet presAssocID="{3E1256C9-E973-374A-9EB1-B2958C1AC106}" presName="boxAndChildren" presStyleCnt="0"/>
      <dgm:spPr/>
    </dgm:pt>
    <dgm:pt modelId="{E3159BDD-525F-384E-9E22-E98F1E2CD8BC}" type="pres">
      <dgm:prSet presAssocID="{3E1256C9-E973-374A-9EB1-B2958C1AC106}" presName="parentTextBox" presStyleLbl="node1" presStyleIdx="0" presStyleCnt="11"/>
      <dgm:spPr/>
    </dgm:pt>
    <dgm:pt modelId="{C47855BC-F129-2847-BC6C-3877553737DB}" type="pres">
      <dgm:prSet presAssocID="{7CB47574-B6BE-B148-8A3B-8D70410A4D4D}" presName="sp" presStyleCnt="0"/>
      <dgm:spPr/>
    </dgm:pt>
    <dgm:pt modelId="{B0A7FAF9-0631-CB42-BF2C-733982FB4950}" type="pres">
      <dgm:prSet presAssocID="{E171B5F3-B71F-974D-B7C4-4FB714F75492}" presName="arrowAndChildren" presStyleCnt="0"/>
      <dgm:spPr/>
    </dgm:pt>
    <dgm:pt modelId="{89F0B6B4-A9D3-DF40-B45F-336F85E43AD9}" type="pres">
      <dgm:prSet presAssocID="{E171B5F3-B71F-974D-B7C4-4FB714F75492}" presName="parentTextArrow" presStyleLbl="node1" presStyleIdx="1" presStyleCnt="11"/>
      <dgm:spPr/>
    </dgm:pt>
    <dgm:pt modelId="{41607C27-410E-0148-A5A9-A6A8803F4958}" type="pres">
      <dgm:prSet presAssocID="{54E01F87-6C09-454C-A741-D6A424E7044E}" presName="sp" presStyleCnt="0"/>
      <dgm:spPr/>
    </dgm:pt>
    <dgm:pt modelId="{70F8671A-6A34-ED42-8FC4-444766982181}" type="pres">
      <dgm:prSet presAssocID="{E3352E50-6D01-3C43-934B-9579333282A6}" presName="arrowAndChildren" presStyleCnt="0"/>
      <dgm:spPr/>
    </dgm:pt>
    <dgm:pt modelId="{3CE6309E-E833-6C4B-8EE0-9E127CEC4E39}" type="pres">
      <dgm:prSet presAssocID="{E3352E50-6D01-3C43-934B-9579333282A6}" presName="parentTextArrow" presStyleLbl="node1" presStyleIdx="2" presStyleCnt="11"/>
      <dgm:spPr/>
    </dgm:pt>
    <dgm:pt modelId="{5878D94B-F138-3546-BF09-CD82A048395E}" type="pres">
      <dgm:prSet presAssocID="{312FE4AE-5F6F-5646-BBC3-1202527A2A65}" presName="sp" presStyleCnt="0"/>
      <dgm:spPr/>
    </dgm:pt>
    <dgm:pt modelId="{043999FC-1A43-E641-96DB-F4954489C8B7}" type="pres">
      <dgm:prSet presAssocID="{53BE4BEA-4080-B440-B442-BA3CA35542C8}" presName="arrowAndChildren" presStyleCnt="0"/>
      <dgm:spPr/>
    </dgm:pt>
    <dgm:pt modelId="{6A18202E-3C02-654C-8AE7-F27D70E82D3E}" type="pres">
      <dgm:prSet presAssocID="{53BE4BEA-4080-B440-B442-BA3CA35542C8}" presName="parentTextArrow" presStyleLbl="node1" presStyleIdx="3" presStyleCnt="11"/>
      <dgm:spPr/>
    </dgm:pt>
    <dgm:pt modelId="{33916620-11C8-3742-95A3-F569DC8EAFD9}" type="pres">
      <dgm:prSet presAssocID="{8898A2E5-7CD6-AD4A-8FBF-BA99B5317EB6}" presName="sp" presStyleCnt="0"/>
      <dgm:spPr/>
    </dgm:pt>
    <dgm:pt modelId="{EA0E3A7A-FA42-6C47-98C8-23B5B2F103D0}" type="pres">
      <dgm:prSet presAssocID="{DE01CFB2-9E77-144D-AA25-E6EA6AFBDE6B}" presName="arrowAndChildren" presStyleCnt="0"/>
      <dgm:spPr/>
    </dgm:pt>
    <dgm:pt modelId="{F801A556-5AB1-714D-B3FC-3C86707BDE19}" type="pres">
      <dgm:prSet presAssocID="{DE01CFB2-9E77-144D-AA25-E6EA6AFBDE6B}" presName="parentTextArrow" presStyleLbl="node1" presStyleIdx="4" presStyleCnt="11"/>
      <dgm:spPr/>
    </dgm:pt>
    <dgm:pt modelId="{9B550495-F0ED-274A-A13E-43E42C73403A}" type="pres">
      <dgm:prSet presAssocID="{3A6DB7D0-C30D-684A-BD89-0F5EBA6AB68A}" presName="sp" presStyleCnt="0"/>
      <dgm:spPr/>
    </dgm:pt>
    <dgm:pt modelId="{45D97A7C-7384-B944-93CA-D22E6BA76F44}" type="pres">
      <dgm:prSet presAssocID="{847CA856-A61E-AF43-8BFE-8EAFF7C8DE45}" presName="arrowAndChildren" presStyleCnt="0"/>
      <dgm:spPr/>
    </dgm:pt>
    <dgm:pt modelId="{8BB72794-356B-7745-89FA-940FF1C7EF8D}" type="pres">
      <dgm:prSet presAssocID="{847CA856-A61E-AF43-8BFE-8EAFF7C8DE45}" presName="parentTextArrow" presStyleLbl="node1" presStyleIdx="5" presStyleCnt="11"/>
      <dgm:spPr/>
    </dgm:pt>
    <dgm:pt modelId="{7307CE59-9FAE-C542-906E-4FBF867D653B}" type="pres">
      <dgm:prSet presAssocID="{3C177BF9-CDBA-ED4A-8CA3-322EA71846B5}" presName="sp" presStyleCnt="0"/>
      <dgm:spPr/>
    </dgm:pt>
    <dgm:pt modelId="{6E13023D-02A3-8A4F-B5CD-86CC16C6D810}" type="pres">
      <dgm:prSet presAssocID="{2084600C-D0C9-E448-B9BF-B1958543AB47}" presName="arrowAndChildren" presStyleCnt="0"/>
      <dgm:spPr/>
    </dgm:pt>
    <dgm:pt modelId="{E2EF0E13-EC4F-1047-9322-64D67758F630}" type="pres">
      <dgm:prSet presAssocID="{2084600C-D0C9-E448-B9BF-B1958543AB47}" presName="parentTextArrow" presStyleLbl="node1" presStyleIdx="6" presStyleCnt="11"/>
      <dgm:spPr/>
    </dgm:pt>
    <dgm:pt modelId="{95868AF5-1C74-9545-BF10-F6042E8E9180}" type="pres">
      <dgm:prSet presAssocID="{B22C2BD0-A9F2-C04C-8CC1-48CE8F18CE5B}" presName="sp" presStyleCnt="0"/>
      <dgm:spPr/>
    </dgm:pt>
    <dgm:pt modelId="{B0CB7237-7563-6D46-BC93-8146CB14A0F3}" type="pres">
      <dgm:prSet presAssocID="{B062C861-CFFD-FD4A-B117-20FC82CBC7AC}" presName="arrowAndChildren" presStyleCnt="0"/>
      <dgm:spPr/>
    </dgm:pt>
    <dgm:pt modelId="{AEE86B5B-E1DE-874E-AD37-712F977FE220}" type="pres">
      <dgm:prSet presAssocID="{B062C861-CFFD-FD4A-B117-20FC82CBC7AC}" presName="parentTextArrow" presStyleLbl="node1" presStyleIdx="7" presStyleCnt="11"/>
      <dgm:spPr/>
    </dgm:pt>
    <dgm:pt modelId="{6C1F36BD-C27A-1A47-BEE6-424D9CCCB488}" type="pres">
      <dgm:prSet presAssocID="{140B38E4-ED9E-7542-9C3F-C13D85219E2E}" presName="sp" presStyleCnt="0"/>
      <dgm:spPr/>
    </dgm:pt>
    <dgm:pt modelId="{5A4FD9F5-CF41-D24B-8C36-8F3CADDBF9BC}" type="pres">
      <dgm:prSet presAssocID="{2DDD04AC-DEFE-1D4B-9AC5-99C4D9B77355}" presName="arrowAndChildren" presStyleCnt="0"/>
      <dgm:spPr/>
    </dgm:pt>
    <dgm:pt modelId="{017A6B44-0D69-D649-8052-C5A4EC5A572A}" type="pres">
      <dgm:prSet presAssocID="{2DDD04AC-DEFE-1D4B-9AC5-99C4D9B77355}" presName="parentTextArrow" presStyleLbl="node1" presStyleIdx="8" presStyleCnt="11"/>
      <dgm:spPr/>
    </dgm:pt>
    <dgm:pt modelId="{65BF734D-9859-9341-A19B-62A07D88BBE9}" type="pres">
      <dgm:prSet presAssocID="{2BAFB657-ACF5-9F43-8E3F-A728C85D365B}" presName="sp" presStyleCnt="0"/>
      <dgm:spPr/>
    </dgm:pt>
    <dgm:pt modelId="{9BF40DBC-DDDC-D641-A15A-C45FA96CF27F}" type="pres">
      <dgm:prSet presAssocID="{425BAFD1-63A7-5946-8136-AE4562279018}" presName="arrowAndChildren" presStyleCnt="0"/>
      <dgm:spPr/>
    </dgm:pt>
    <dgm:pt modelId="{6DCBE28E-5560-AE4E-AE89-DD1994E6E748}" type="pres">
      <dgm:prSet presAssocID="{425BAFD1-63A7-5946-8136-AE4562279018}" presName="parentTextArrow" presStyleLbl="node1" presStyleIdx="9" presStyleCnt="11"/>
      <dgm:spPr/>
    </dgm:pt>
    <dgm:pt modelId="{C590CC65-3523-094E-B32E-842CC407D99E}" type="pres">
      <dgm:prSet presAssocID="{5E4EAC9C-91D8-F047-8BC2-D1A7E35E4BD0}" presName="sp" presStyleCnt="0"/>
      <dgm:spPr/>
    </dgm:pt>
    <dgm:pt modelId="{03896AA4-85DD-DD43-840C-A90BD924D30A}" type="pres">
      <dgm:prSet presAssocID="{3AC95E28-F802-F947-9786-6CA1099CAC89}" presName="arrowAndChildren" presStyleCnt="0"/>
      <dgm:spPr/>
    </dgm:pt>
    <dgm:pt modelId="{8C0524A6-DCA1-4547-883A-DCD5AFEDB0AC}" type="pres">
      <dgm:prSet presAssocID="{3AC95E28-F802-F947-9786-6CA1099CAC89}" presName="parentTextArrow" presStyleLbl="node1" presStyleIdx="10" presStyleCnt="11"/>
      <dgm:spPr/>
    </dgm:pt>
  </dgm:ptLst>
  <dgm:cxnLst>
    <dgm:cxn modelId="{87984509-09F2-5D41-8250-F012BDC06B59}" srcId="{65A5DD10-9568-DD4A-9BC7-F52666291009}" destId="{425BAFD1-63A7-5946-8136-AE4562279018}" srcOrd="1" destOrd="0" parTransId="{066CF840-919B-D342-AB92-012EE6B88931}" sibTransId="{2BAFB657-ACF5-9F43-8E3F-A728C85D365B}"/>
    <dgm:cxn modelId="{A24B560A-EA31-4A4C-B9D7-7CEFDEE53DC5}" type="presOf" srcId="{53BE4BEA-4080-B440-B442-BA3CA35542C8}" destId="{6A18202E-3C02-654C-8AE7-F27D70E82D3E}" srcOrd="0" destOrd="0" presId="urn:microsoft.com/office/officeart/2005/8/layout/process4"/>
    <dgm:cxn modelId="{CA2EC223-1F31-6F46-B0A8-E6612ED6E2EB}" type="presOf" srcId="{E3352E50-6D01-3C43-934B-9579333282A6}" destId="{3CE6309E-E833-6C4B-8EE0-9E127CEC4E39}" srcOrd="0" destOrd="0" presId="urn:microsoft.com/office/officeart/2005/8/layout/process4"/>
    <dgm:cxn modelId="{F6B1EE45-0682-204F-A4FB-8A04727EC527}" type="presOf" srcId="{3E1256C9-E973-374A-9EB1-B2958C1AC106}" destId="{E3159BDD-525F-384E-9E22-E98F1E2CD8BC}" srcOrd="0" destOrd="0" presId="urn:microsoft.com/office/officeart/2005/8/layout/process4"/>
    <dgm:cxn modelId="{DA4F6D48-F790-2344-9192-37C4767E26CF}" srcId="{65A5DD10-9568-DD4A-9BC7-F52666291009}" destId="{E171B5F3-B71F-974D-B7C4-4FB714F75492}" srcOrd="9" destOrd="0" parTransId="{3C079F53-E961-A142-B5FD-10C94191FCDA}" sibTransId="{7CB47574-B6BE-B148-8A3B-8D70410A4D4D}"/>
    <dgm:cxn modelId="{DE36D44A-EDC2-1C46-80FE-27AE351B17B8}" srcId="{65A5DD10-9568-DD4A-9BC7-F52666291009}" destId="{2084600C-D0C9-E448-B9BF-B1958543AB47}" srcOrd="4" destOrd="0" parTransId="{B35D4B22-6E84-DA41-9752-12C0BF54111E}" sibTransId="{3C177BF9-CDBA-ED4A-8CA3-322EA71846B5}"/>
    <dgm:cxn modelId="{55367265-2DEA-6A4A-AC63-DB1F30E1AEFB}" srcId="{65A5DD10-9568-DD4A-9BC7-F52666291009}" destId="{847CA856-A61E-AF43-8BFE-8EAFF7C8DE45}" srcOrd="5" destOrd="0" parTransId="{3450B331-9DEC-F949-9DA3-831A4D286F8B}" sibTransId="{3A6DB7D0-C30D-684A-BD89-0F5EBA6AB68A}"/>
    <dgm:cxn modelId="{590C8D6C-7BFE-884A-99EE-0BCEA640643F}" srcId="{65A5DD10-9568-DD4A-9BC7-F52666291009}" destId="{E3352E50-6D01-3C43-934B-9579333282A6}" srcOrd="8" destOrd="0" parTransId="{04F1538A-C0D5-2340-9007-D3D462B371CE}" sibTransId="{54E01F87-6C09-454C-A741-D6A424E7044E}"/>
    <dgm:cxn modelId="{42B44F70-DC0E-B644-983B-8B329E2AC679}" type="presOf" srcId="{E171B5F3-B71F-974D-B7C4-4FB714F75492}" destId="{89F0B6B4-A9D3-DF40-B45F-336F85E43AD9}" srcOrd="0" destOrd="0" presId="urn:microsoft.com/office/officeart/2005/8/layout/process4"/>
    <dgm:cxn modelId="{92756E71-D7F1-BF41-9804-4A8383ABC2F6}" srcId="{65A5DD10-9568-DD4A-9BC7-F52666291009}" destId="{2DDD04AC-DEFE-1D4B-9AC5-99C4D9B77355}" srcOrd="2" destOrd="0" parTransId="{418A81BD-CB1A-2C4A-A2AB-D2E29CDD927F}" sibTransId="{140B38E4-ED9E-7542-9C3F-C13D85219E2E}"/>
    <dgm:cxn modelId="{C798CC77-E2CF-AB41-8F23-2657D8097FFA}" srcId="{65A5DD10-9568-DD4A-9BC7-F52666291009}" destId="{53BE4BEA-4080-B440-B442-BA3CA35542C8}" srcOrd="7" destOrd="0" parTransId="{080CEF8D-1220-D241-A754-2224E527D55F}" sibTransId="{312FE4AE-5F6F-5646-BBC3-1202527A2A65}"/>
    <dgm:cxn modelId="{D01F4681-29C0-5F44-9EC0-EF45A3C8B423}" type="presOf" srcId="{847CA856-A61E-AF43-8BFE-8EAFF7C8DE45}" destId="{8BB72794-356B-7745-89FA-940FF1C7EF8D}" srcOrd="0" destOrd="0" presId="urn:microsoft.com/office/officeart/2005/8/layout/process4"/>
    <dgm:cxn modelId="{6D9C0B95-A13F-274A-994F-B52D04272C3D}" srcId="{65A5DD10-9568-DD4A-9BC7-F52666291009}" destId="{3AC95E28-F802-F947-9786-6CA1099CAC89}" srcOrd="0" destOrd="0" parTransId="{7862D071-B23B-B345-B6A9-3265D8554365}" sibTransId="{5E4EAC9C-91D8-F047-8BC2-D1A7E35E4BD0}"/>
    <dgm:cxn modelId="{7DD7FCA1-16D7-1943-AAF1-CF4F1FB170C1}" type="presOf" srcId="{DE01CFB2-9E77-144D-AA25-E6EA6AFBDE6B}" destId="{F801A556-5AB1-714D-B3FC-3C86707BDE19}" srcOrd="0" destOrd="0" presId="urn:microsoft.com/office/officeart/2005/8/layout/process4"/>
    <dgm:cxn modelId="{D3AB1EA3-87D6-E546-87F6-75726C18D829}" type="presOf" srcId="{65A5DD10-9568-DD4A-9BC7-F52666291009}" destId="{8E0A92DF-4CD0-3A45-8D15-46EFCF78E3F5}" srcOrd="0" destOrd="0" presId="urn:microsoft.com/office/officeart/2005/8/layout/process4"/>
    <dgm:cxn modelId="{1474F5A6-9F83-504C-9DC2-0BEADD24F4A3}" type="presOf" srcId="{B062C861-CFFD-FD4A-B117-20FC82CBC7AC}" destId="{AEE86B5B-E1DE-874E-AD37-712F977FE220}" srcOrd="0" destOrd="0" presId="urn:microsoft.com/office/officeart/2005/8/layout/process4"/>
    <dgm:cxn modelId="{0D5057A9-982A-5C4D-AD09-AA2D5EE4E39F}" srcId="{65A5DD10-9568-DD4A-9BC7-F52666291009}" destId="{B062C861-CFFD-FD4A-B117-20FC82CBC7AC}" srcOrd="3" destOrd="0" parTransId="{FC30F198-D90F-2741-9990-7C87A965CDF5}" sibTransId="{B22C2BD0-A9F2-C04C-8CC1-48CE8F18CE5B}"/>
    <dgm:cxn modelId="{E70F05CA-144F-2540-9B8D-7025A2343E79}" type="presOf" srcId="{3AC95E28-F802-F947-9786-6CA1099CAC89}" destId="{8C0524A6-DCA1-4547-883A-DCD5AFEDB0AC}" srcOrd="0" destOrd="0" presId="urn:microsoft.com/office/officeart/2005/8/layout/process4"/>
    <dgm:cxn modelId="{A2F194DA-09B9-304A-B60D-2D21E7A61629}" type="presOf" srcId="{2DDD04AC-DEFE-1D4B-9AC5-99C4D9B77355}" destId="{017A6B44-0D69-D649-8052-C5A4EC5A572A}" srcOrd="0" destOrd="0" presId="urn:microsoft.com/office/officeart/2005/8/layout/process4"/>
    <dgm:cxn modelId="{3BC164DE-213A-7941-994A-531A7C981DA4}" type="presOf" srcId="{2084600C-D0C9-E448-B9BF-B1958543AB47}" destId="{E2EF0E13-EC4F-1047-9322-64D67758F630}" srcOrd="0" destOrd="0" presId="urn:microsoft.com/office/officeart/2005/8/layout/process4"/>
    <dgm:cxn modelId="{B6581AE6-1AF3-5849-8BDE-2BC3598CF3DE}" srcId="{65A5DD10-9568-DD4A-9BC7-F52666291009}" destId="{DE01CFB2-9E77-144D-AA25-E6EA6AFBDE6B}" srcOrd="6" destOrd="0" parTransId="{B1C79EF4-3415-2349-8721-0A46DBB37048}" sibTransId="{8898A2E5-7CD6-AD4A-8FBF-BA99B5317EB6}"/>
    <dgm:cxn modelId="{5658B8EF-1583-4A43-B183-048D84FC5105}" srcId="{65A5DD10-9568-DD4A-9BC7-F52666291009}" destId="{3E1256C9-E973-374A-9EB1-B2958C1AC106}" srcOrd="10" destOrd="0" parTransId="{B93505CA-51D6-774B-85ED-3DA9C3CB3F38}" sibTransId="{445829AE-E8E0-9549-A8D3-E8E0A1C9E2B3}"/>
    <dgm:cxn modelId="{620A9DFC-2B00-844A-B75E-CFB9F006A523}" type="presOf" srcId="{425BAFD1-63A7-5946-8136-AE4562279018}" destId="{6DCBE28E-5560-AE4E-AE89-DD1994E6E748}" srcOrd="0" destOrd="0" presId="urn:microsoft.com/office/officeart/2005/8/layout/process4"/>
    <dgm:cxn modelId="{F917E7CE-C928-8D43-98D4-4A19BE5C400E}" type="presParOf" srcId="{8E0A92DF-4CD0-3A45-8D15-46EFCF78E3F5}" destId="{0DD8EDF3-3D08-2D42-84A9-F12FCD139385}" srcOrd="0" destOrd="0" presId="urn:microsoft.com/office/officeart/2005/8/layout/process4"/>
    <dgm:cxn modelId="{2E51E439-E8CE-E447-BAED-B20BCF22FE08}" type="presParOf" srcId="{0DD8EDF3-3D08-2D42-84A9-F12FCD139385}" destId="{E3159BDD-525F-384E-9E22-E98F1E2CD8BC}" srcOrd="0" destOrd="0" presId="urn:microsoft.com/office/officeart/2005/8/layout/process4"/>
    <dgm:cxn modelId="{1A012939-0C98-8B48-A14B-1391876BAA1F}" type="presParOf" srcId="{8E0A92DF-4CD0-3A45-8D15-46EFCF78E3F5}" destId="{C47855BC-F129-2847-BC6C-3877553737DB}" srcOrd="1" destOrd="0" presId="urn:microsoft.com/office/officeart/2005/8/layout/process4"/>
    <dgm:cxn modelId="{13AA6E64-4C3C-174E-B2CF-65CDDD0C9CBA}" type="presParOf" srcId="{8E0A92DF-4CD0-3A45-8D15-46EFCF78E3F5}" destId="{B0A7FAF9-0631-CB42-BF2C-733982FB4950}" srcOrd="2" destOrd="0" presId="urn:microsoft.com/office/officeart/2005/8/layout/process4"/>
    <dgm:cxn modelId="{F0F867C9-54F1-5A44-98EA-B78AF2FD1189}" type="presParOf" srcId="{B0A7FAF9-0631-CB42-BF2C-733982FB4950}" destId="{89F0B6B4-A9D3-DF40-B45F-336F85E43AD9}" srcOrd="0" destOrd="0" presId="urn:microsoft.com/office/officeart/2005/8/layout/process4"/>
    <dgm:cxn modelId="{5B6D9F90-DA64-2044-A530-893D6C86B70B}" type="presParOf" srcId="{8E0A92DF-4CD0-3A45-8D15-46EFCF78E3F5}" destId="{41607C27-410E-0148-A5A9-A6A8803F4958}" srcOrd="3" destOrd="0" presId="urn:microsoft.com/office/officeart/2005/8/layout/process4"/>
    <dgm:cxn modelId="{285B9E9F-D3A5-E643-9FA2-4C323C7F729C}" type="presParOf" srcId="{8E0A92DF-4CD0-3A45-8D15-46EFCF78E3F5}" destId="{70F8671A-6A34-ED42-8FC4-444766982181}" srcOrd="4" destOrd="0" presId="urn:microsoft.com/office/officeart/2005/8/layout/process4"/>
    <dgm:cxn modelId="{366A5135-0505-EB47-B6F1-04769AC06859}" type="presParOf" srcId="{70F8671A-6A34-ED42-8FC4-444766982181}" destId="{3CE6309E-E833-6C4B-8EE0-9E127CEC4E39}" srcOrd="0" destOrd="0" presId="urn:microsoft.com/office/officeart/2005/8/layout/process4"/>
    <dgm:cxn modelId="{DA25F740-7D49-F64F-BCD5-F9F230548B45}" type="presParOf" srcId="{8E0A92DF-4CD0-3A45-8D15-46EFCF78E3F5}" destId="{5878D94B-F138-3546-BF09-CD82A048395E}" srcOrd="5" destOrd="0" presId="urn:microsoft.com/office/officeart/2005/8/layout/process4"/>
    <dgm:cxn modelId="{3AD9C581-3F86-0643-B051-46CF55BBAF56}" type="presParOf" srcId="{8E0A92DF-4CD0-3A45-8D15-46EFCF78E3F5}" destId="{043999FC-1A43-E641-96DB-F4954489C8B7}" srcOrd="6" destOrd="0" presId="urn:microsoft.com/office/officeart/2005/8/layout/process4"/>
    <dgm:cxn modelId="{3BB1D59E-266D-2945-B419-F969C75A2142}" type="presParOf" srcId="{043999FC-1A43-E641-96DB-F4954489C8B7}" destId="{6A18202E-3C02-654C-8AE7-F27D70E82D3E}" srcOrd="0" destOrd="0" presId="urn:microsoft.com/office/officeart/2005/8/layout/process4"/>
    <dgm:cxn modelId="{98C38DF1-FA9F-E540-9440-70DEFE433534}" type="presParOf" srcId="{8E0A92DF-4CD0-3A45-8D15-46EFCF78E3F5}" destId="{33916620-11C8-3742-95A3-F569DC8EAFD9}" srcOrd="7" destOrd="0" presId="urn:microsoft.com/office/officeart/2005/8/layout/process4"/>
    <dgm:cxn modelId="{8C2A61E3-8225-D54C-A5C0-D7227E38B51B}" type="presParOf" srcId="{8E0A92DF-4CD0-3A45-8D15-46EFCF78E3F5}" destId="{EA0E3A7A-FA42-6C47-98C8-23B5B2F103D0}" srcOrd="8" destOrd="0" presId="urn:microsoft.com/office/officeart/2005/8/layout/process4"/>
    <dgm:cxn modelId="{82034ED7-9D69-584D-A11B-8EFF282208B0}" type="presParOf" srcId="{EA0E3A7A-FA42-6C47-98C8-23B5B2F103D0}" destId="{F801A556-5AB1-714D-B3FC-3C86707BDE19}" srcOrd="0" destOrd="0" presId="urn:microsoft.com/office/officeart/2005/8/layout/process4"/>
    <dgm:cxn modelId="{DD4EF189-1B89-A54A-AC6C-4D493575F51E}" type="presParOf" srcId="{8E0A92DF-4CD0-3A45-8D15-46EFCF78E3F5}" destId="{9B550495-F0ED-274A-A13E-43E42C73403A}" srcOrd="9" destOrd="0" presId="urn:microsoft.com/office/officeart/2005/8/layout/process4"/>
    <dgm:cxn modelId="{FC88A407-1013-774D-89C5-E523455AD225}" type="presParOf" srcId="{8E0A92DF-4CD0-3A45-8D15-46EFCF78E3F5}" destId="{45D97A7C-7384-B944-93CA-D22E6BA76F44}" srcOrd="10" destOrd="0" presId="urn:microsoft.com/office/officeart/2005/8/layout/process4"/>
    <dgm:cxn modelId="{A0F40066-91B1-5149-BEEF-317DD9B9248F}" type="presParOf" srcId="{45D97A7C-7384-B944-93CA-D22E6BA76F44}" destId="{8BB72794-356B-7745-89FA-940FF1C7EF8D}" srcOrd="0" destOrd="0" presId="urn:microsoft.com/office/officeart/2005/8/layout/process4"/>
    <dgm:cxn modelId="{4D00F059-E2CD-0F45-9BF3-0E194E4B1A8C}" type="presParOf" srcId="{8E0A92DF-4CD0-3A45-8D15-46EFCF78E3F5}" destId="{7307CE59-9FAE-C542-906E-4FBF867D653B}" srcOrd="11" destOrd="0" presId="urn:microsoft.com/office/officeart/2005/8/layout/process4"/>
    <dgm:cxn modelId="{27796C1F-CAB4-BE48-A478-6D45ECA67B3F}" type="presParOf" srcId="{8E0A92DF-4CD0-3A45-8D15-46EFCF78E3F5}" destId="{6E13023D-02A3-8A4F-B5CD-86CC16C6D810}" srcOrd="12" destOrd="0" presId="urn:microsoft.com/office/officeart/2005/8/layout/process4"/>
    <dgm:cxn modelId="{7A683140-7C40-D441-AEBD-10103CAFE989}" type="presParOf" srcId="{6E13023D-02A3-8A4F-B5CD-86CC16C6D810}" destId="{E2EF0E13-EC4F-1047-9322-64D67758F630}" srcOrd="0" destOrd="0" presId="urn:microsoft.com/office/officeart/2005/8/layout/process4"/>
    <dgm:cxn modelId="{459B89A7-8E84-5C4E-BDDC-B92C166BAE2A}" type="presParOf" srcId="{8E0A92DF-4CD0-3A45-8D15-46EFCF78E3F5}" destId="{95868AF5-1C74-9545-BF10-F6042E8E9180}" srcOrd="13" destOrd="0" presId="urn:microsoft.com/office/officeart/2005/8/layout/process4"/>
    <dgm:cxn modelId="{9FBD897A-28AC-BB48-8FC2-DE63BBDBD16E}" type="presParOf" srcId="{8E0A92DF-4CD0-3A45-8D15-46EFCF78E3F5}" destId="{B0CB7237-7563-6D46-BC93-8146CB14A0F3}" srcOrd="14" destOrd="0" presId="urn:microsoft.com/office/officeart/2005/8/layout/process4"/>
    <dgm:cxn modelId="{16888FFF-424C-9645-81B1-0F9C6EE972C7}" type="presParOf" srcId="{B0CB7237-7563-6D46-BC93-8146CB14A0F3}" destId="{AEE86B5B-E1DE-874E-AD37-712F977FE220}" srcOrd="0" destOrd="0" presId="urn:microsoft.com/office/officeart/2005/8/layout/process4"/>
    <dgm:cxn modelId="{6B884291-D9EA-CC43-BF43-F2DE59F670B8}" type="presParOf" srcId="{8E0A92DF-4CD0-3A45-8D15-46EFCF78E3F5}" destId="{6C1F36BD-C27A-1A47-BEE6-424D9CCCB488}" srcOrd="15" destOrd="0" presId="urn:microsoft.com/office/officeart/2005/8/layout/process4"/>
    <dgm:cxn modelId="{8E9586D0-BD7D-C24B-A058-FC18012AB1FF}" type="presParOf" srcId="{8E0A92DF-4CD0-3A45-8D15-46EFCF78E3F5}" destId="{5A4FD9F5-CF41-D24B-8C36-8F3CADDBF9BC}" srcOrd="16" destOrd="0" presId="urn:microsoft.com/office/officeart/2005/8/layout/process4"/>
    <dgm:cxn modelId="{08AD6D85-B52D-884C-ADD4-DFBB5EA32B62}" type="presParOf" srcId="{5A4FD9F5-CF41-D24B-8C36-8F3CADDBF9BC}" destId="{017A6B44-0D69-D649-8052-C5A4EC5A572A}" srcOrd="0" destOrd="0" presId="urn:microsoft.com/office/officeart/2005/8/layout/process4"/>
    <dgm:cxn modelId="{71AAD68A-103F-7C49-8BBD-B61A9DFC6ACB}" type="presParOf" srcId="{8E0A92DF-4CD0-3A45-8D15-46EFCF78E3F5}" destId="{65BF734D-9859-9341-A19B-62A07D88BBE9}" srcOrd="17" destOrd="0" presId="urn:microsoft.com/office/officeart/2005/8/layout/process4"/>
    <dgm:cxn modelId="{A0B12DD6-7E2B-5E45-B3F7-CE995241D1FD}" type="presParOf" srcId="{8E0A92DF-4CD0-3A45-8D15-46EFCF78E3F5}" destId="{9BF40DBC-DDDC-D641-A15A-C45FA96CF27F}" srcOrd="18" destOrd="0" presId="urn:microsoft.com/office/officeart/2005/8/layout/process4"/>
    <dgm:cxn modelId="{AF1CA3DF-DDC0-8145-8AFF-1EFE42E195AC}" type="presParOf" srcId="{9BF40DBC-DDDC-D641-A15A-C45FA96CF27F}" destId="{6DCBE28E-5560-AE4E-AE89-DD1994E6E748}" srcOrd="0" destOrd="0" presId="urn:microsoft.com/office/officeart/2005/8/layout/process4"/>
    <dgm:cxn modelId="{8CD262F5-3DD2-BE4C-8D6C-9DCEA041AB4F}" type="presParOf" srcId="{8E0A92DF-4CD0-3A45-8D15-46EFCF78E3F5}" destId="{C590CC65-3523-094E-B32E-842CC407D99E}" srcOrd="19" destOrd="0" presId="urn:microsoft.com/office/officeart/2005/8/layout/process4"/>
    <dgm:cxn modelId="{FB817E55-EB8F-014B-B2CC-727AEF6F91B0}" type="presParOf" srcId="{8E0A92DF-4CD0-3A45-8D15-46EFCF78E3F5}" destId="{03896AA4-85DD-DD43-840C-A90BD924D30A}" srcOrd="20" destOrd="0" presId="urn:microsoft.com/office/officeart/2005/8/layout/process4"/>
    <dgm:cxn modelId="{0AD2C22B-308C-A942-AFE0-5DD7A7F1D0CE}" type="presParOf" srcId="{03896AA4-85DD-DD43-840C-A90BD924D30A}" destId="{8C0524A6-DCA1-4547-883A-DCD5AFEDB0AC}"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D4B7A4-47D5-A441-A145-41943B54CDE0}" type="doc">
      <dgm:prSet loTypeId="urn:microsoft.com/office/officeart/2005/8/layout/venn3" loCatId="" qsTypeId="urn:microsoft.com/office/officeart/2005/8/quickstyle/3D2" qsCatId="3D" csTypeId="urn:microsoft.com/office/officeart/2005/8/colors/colorful2" csCatId="colorful" phldr="1"/>
      <dgm:spPr/>
      <dgm:t>
        <a:bodyPr/>
        <a:lstStyle/>
        <a:p>
          <a:endParaRPr lang="en-US"/>
        </a:p>
      </dgm:t>
    </dgm:pt>
    <dgm:pt modelId="{B9C5E9BB-6310-2042-92D7-7CCD4A154219}">
      <dgm:prSet/>
      <dgm:spPr>
        <a:solidFill>
          <a:schemeClr val="accent3"/>
        </a:solidFill>
      </dgm:spPr>
      <dgm:t>
        <a:bodyPr/>
        <a:lstStyle/>
        <a:p>
          <a:pPr rtl="0"/>
          <a:r>
            <a:rPr lang="en-US" baseline="0">
              <a:solidFill>
                <a:schemeClr val="bg1">
                  <a:lumMod val="20000"/>
                  <a:lumOff val="80000"/>
                </a:schemeClr>
              </a:solidFill>
            </a:rPr>
            <a:t>Interviews</a:t>
          </a:r>
          <a:endParaRPr lang="en-US">
            <a:solidFill>
              <a:schemeClr val="bg1">
                <a:lumMod val="20000"/>
                <a:lumOff val="80000"/>
              </a:schemeClr>
            </a:solidFill>
          </a:endParaRPr>
        </a:p>
      </dgm:t>
    </dgm:pt>
    <dgm:pt modelId="{F2DDD9A9-4E0E-6544-A89B-176970C0956E}" type="parTrans" cxnId="{BBE293C8-EE42-D940-9DB1-6E3429033460}">
      <dgm:prSet/>
      <dgm:spPr/>
      <dgm:t>
        <a:bodyPr/>
        <a:lstStyle/>
        <a:p>
          <a:endParaRPr lang="en-US"/>
        </a:p>
      </dgm:t>
    </dgm:pt>
    <dgm:pt modelId="{6EC2758F-5A40-6A4D-BD5A-7A83411331F6}" type="sibTrans" cxnId="{BBE293C8-EE42-D940-9DB1-6E3429033460}">
      <dgm:prSet/>
      <dgm:spPr/>
      <dgm:t>
        <a:bodyPr/>
        <a:lstStyle/>
        <a:p>
          <a:endParaRPr lang="en-US"/>
        </a:p>
      </dgm:t>
    </dgm:pt>
    <dgm:pt modelId="{155A86E1-1C86-E144-8D6F-D4EF10B58492}">
      <dgm:prSet/>
      <dgm:spPr>
        <a:solidFill>
          <a:schemeClr val="accent5"/>
        </a:solidFill>
      </dgm:spPr>
      <dgm:t>
        <a:bodyPr/>
        <a:lstStyle/>
        <a:p>
          <a:pPr rtl="0"/>
          <a:r>
            <a:rPr lang="en-US" baseline="0">
              <a:solidFill>
                <a:schemeClr val="bg1">
                  <a:lumMod val="20000"/>
                  <a:lumOff val="80000"/>
                </a:schemeClr>
              </a:solidFill>
            </a:rPr>
            <a:t>Observations</a:t>
          </a:r>
          <a:endParaRPr lang="en-US">
            <a:solidFill>
              <a:schemeClr val="bg1">
                <a:lumMod val="20000"/>
                <a:lumOff val="80000"/>
              </a:schemeClr>
            </a:solidFill>
          </a:endParaRPr>
        </a:p>
      </dgm:t>
    </dgm:pt>
    <dgm:pt modelId="{35859819-7D82-014F-A5E7-10B15FC3499D}" type="parTrans" cxnId="{8F38452D-120B-6B48-813B-32117D68D921}">
      <dgm:prSet/>
      <dgm:spPr/>
      <dgm:t>
        <a:bodyPr/>
        <a:lstStyle/>
        <a:p>
          <a:endParaRPr lang="en-US"/>
        </a:p>
      </dgm:t>
    </dgm:pt>
    <dgm:pt modelId="{E15C4A13-6C60-9646-BDBA-D6591DE89AD5}" type="sibTrans" cxnId="{8F38452D-120B-6B48-813B-32117D68D921}">
      <dgm:prSet/>
      <dgm:spPr/>
      <dgm:t>
        <a:bodyPr/>
        <a:lstStyle/>
        <a:p>
          <a:endParaRPr lang="en-US"/>
        </a:p>
      </dgm:t>
    </dgm:pt>
    <dgm:pt modelId="{5D20DEFB-A2C4-3F45-B49E-4509B08C460D}">
      <dgm:prSet/>
      <dgm:spPr>
        <a:solidFill>
          <a:schemeClr val="accent2"/>
        </a:solidFill>
      </dgm:spPr>
      <dgm:t>
        <a:bodyPr/>
        <a:lstStyle/>
        <a:p>
          <a:pPr rtl="0"/>
          <a:r>
            <a:rPr lang="en-US" baseline="0">
              <a:solidFill>
                <a:schemeClr val="bg1">
                  <a:lumMod val="20000"/>
                  <a:lumOff val="80000"/>
                </a:schemeClr>
              </a:solidFill>
            </a:rPr>
            <a:t>Artifacts</a:t>
          </a:r>
          <a:endParaRPr lang="en-US">
            <a:solidFill>
              <a:schemeClr val="bg1">
                <a:lumMod val="20000"/>
                <a:lumOff val="80000"/>
              </a:schemeClr>
            </a:solidFill>
          </a:endParaRPr>
        </a:p>
      </dgm:t>
    </dgm:pt>
    <dgm:pt modelId="{D6EFF3D7-9CE7-984B-8494-4E89C9CF916D}" type="parTrans" cxnId="{046EFCE5-C692-A041-9FD9-EA82E0949045}">
      <dgm:prSet/>
      <dgm:spPr/>
      <dgm:t>
        <a:bodyPr/>
        <a:lstStyle/>
        <a:p>
          <a:endParaRPr lang="en-US"/>
        </a:p>
      </dgm:t>
    </dgm:pt>
    <dgm:pt modelId="{EC4F0FC4-1A36-1046-98A9-330DC3010459}" type="sibTrans" cxnId="{046EFCE5-C692-A041-9FD9-EA82E0949045}">
      <dgm:prSet/>
      <dgm:spPr/>
      <dgm:t>
        <a:bodyPr/>
        <a:lstStyle/>
        <a:p>
          <a:endParaRPr lang="en-US"/>
        </a:p>
      </dgm:t>
    </dgm:pt>
    <dgm:pt modelId="{8150640C-1844-1144-A9A3-63389F6BC170}" type="pres">
      <dgm:prSet presAssocID="{8DD4B7A4-47D5-A441-A145-41943B54CDE0}" presName="Name0" presStyleCnt="0">
        <dgm:presLayoutVars>
          <dgm:dir/>
          <dgm:resizeHandles val="exact"/>
        </dgm:presLayoutVars>
      </dgm:prSet>
      <dgm:spPr/>
    </dgm:pt>
    <dgm:pt modelId="{B4599E6F-BC13-764F-B43E-E46DA96B0D94}" type="pres">
      <dgm:prSet presAssocID="{B9C5E9BB-6310-2042-92D7-7CCD4A154219}" presName="Name5" presStyleLbl="vennNode1" presStyleIdx="0" presStyleCnt="3" custLinFactX="22593" custLinFactNeighborX="100000" custLinFactNeighborY="-22043">
        <dgm:presLayoutVars>
          <dgm:bulletEnabled val="1"/>
        </dgm:presLayoutVars>
      </dgm:prSet>
      <dgm:spPr/>
    </dgm:pt>
    <dgm:pt modelId="{F5541ED2-C48A-044A-AB7F-51059AECF245}" type="pres">
      <dgm:prSet presAssocID="{6EC2758F-5A40-6A4D-BD5A-7A83411331F6}" presName="space" presStyleCnt="0"/>
      <dgm:spPr/>
    </dgm:pt>
    <dgm:pt modelId="{244F02CD-31E9-2847-8CD9-9B9115966C04}" type="pres">
      <dgm:prSet presAssocID="{155A86E1-1C86-E144-8D6F-D4EF10B58492}" presName="Name5" presStyleLbl="vennNode1" presStyleIdx="1" presStyleCnt="3" custLinFactX="32461" custLinFactNeighborX="100000" custLinFactNeighborY="-28796">
        <dgm:presLayoutVars>
          <dgm:bulletEnabled val="1"/>
        </dgm:presLayoutVars>
      </dgm:prSet>
      <dgm:spPr/>
    </dgm:pt>
    <dgm:pt modelId="{3DC727A5-8CFB-8E40-81A3-90DC638ED9D2}" type="pres">
      <dgm:prSet presAssocID="{E15C4A13-6C60-9646-BDBA-D6591DE89AD5}" presName="space" presStyleCnt="0"/>
      <dgm:spPr/>
    </dgm:pt>
    <dgm:pt modelId="{24070F8D-6288-B742-857D-F426A2387EFA}" type="pres">
      <dgm:prSet presAssocID="{5D20DEFB-A2C4-3F45-B49E-4509B08C460D}" presName="Name5" presStyleLbl="vennNode1" presStyleIdx="2" presStyleCnt="3" custLinFactX="-48563" custLinFactNeighborX="-100000" custLinFactNeighborY="28796">
        <dgm:presLayoutVars>
          <dgm:bulletEnabled val="1"/>
        </dgm:presLayoutVars>
      </dgm:prSet>
      <dgm:spPr/>
    </dgm:pt>
  </dgm:ptLst>
  <dgm:cxnLst>
    <dgm:cxn modelId="{8F38452D-120B-6B48-813B-32117D68D921}" srcId="{8DD4B7A4-47D5-A441-A145-41943B54CDE0}" destId="{155A86E1-1C86-E144-8D6F-D4EF10B58492}" srcOrd="1" destOrd="0" parTransId="{35859819-7D82-014F-A5E7-10B15FC3499D}" sibTransId="{E15C4A13-6C60-9646-BDBA-D6591DE89AD5}"/>
    <dgm:cxn modelId="{A7DF063B-E6A2-EA43-AEC3-D8793F00BFDC}" type="presOf" srcId="{B9C5E9BB-6310-2042-92D7-7CCD4A154219}" destId="{B4599E6F-BC13-764F-B43E-E46DA96B0D94}" srcOrd="0" destOrd="0" presId="urn:microsoft.com/office/officeart/2005/8/layout/venn3"/>
    <dgm:cxn modelId="{2A9CF04C-5527-8C46-B681-201D991BCD07}" type="presOf" srcId="{155A86E1-1C86-E144-8D6F-D4EF10B58492}" destId="{244F02CD-31E9-2847-8CD9-9B9115966C04}" srcOrd="0" destOrd="0" presId="urn:microsoft.com/office/officeart/2005/8/layout/venn3"/>
    <dgm:cxn modelId="{EB7DAEAC-C1DA-2F44-9C99-A38F4822061F}" type="presOf" srcId="{5D20DEFB-A2C4-3F45-B49E-4509B08C460D}" destId="{24070F8D-6288-B742-857D-F426A2387EFA}" srcOrd="0" destOrd="0" presId="urn:microsoft.com/office/officeart/2005/8/layout/venn3"/>
    <dgm:cxn modelId="{B627B4AE-CB41-2545-8A8E-E95A8EB6FD83}" type="presOf" srcId="{8DD4B7A4-47D5-A441-A145-41943B54CDE0}" destId="{8150640C-1844-1144-A9A3-63389F6BC170}" srcOrd="0" destOrd="0" presId="urn:microsoft.com/office/officeart/2005/8/layout/venn3"/>
    <dgm:cxn modelId="{BBE293C8-EE42-D940-9DB1-6E3429033460}" srcId="{8DD4B7A4-47D5-A441-A145-41943B54CDE0}" destId="{B9C5E9BB-6310-2042-92D7-7CCD4A154219}" srcOrd="0" destOrd="0" parTransId="{F2DDD9A9-4E0E-6544-A89B-176970C0956E}" sibTransId="{6EC2758F-5A40-6A4D-BD5A-7A83411331F6}"/>
    <dgm:cxn modelId="{046EFCE5-C692-A041-9FD9-EA82E0949045}" srcId="{8DD4B7A4-47D5-A441-A145-41943B54CDE0}" destId="{5D20DEFB-A2C4-3F45-B49E-4509B08C460D}" srcOrd="2" destOrd="0" parTransId="{D6EFF3D7-9CE7-984B-8494-4E89C9CF916D}" sibTransId="{EC4F0FC4-1A36-1046-98A9-330DC3010459}"/>
    <dgm:cxn modelId="{58DA75F0-EA56-7548-B40D-48097637C4A6}" type="presParOf" srcId="{8150640C-1844-1144-A9A3-63389F6BC170}" destId="{B4599E6F-BC13-764F-B43E-E46DA96B0D94}" srcOrd="0" destOrd="0" presId="urn:microsoft.com/office/officeart/2005/8/layout/venn3"/>
    <dgm:cxn modelId="{807145EA-2D51-D14E-885F-74B5FA37ACC5}" type="presParOf" srcId="{8150640C-1844-1144-A9A3-63389F6BC170}" destId="{F5541ED2-C48A-044A-AB7F-51059AECF245}" srcOrd="1" destOrd="0" presId="urn:microsoft.com/office/officeart/2005/8/layout/venn3"/>
    <dgm:cxn modelId="{7D4071DC-A75B-5041-BF49-C19FAE9C8FB8}" type="presParOf" srcId="{8150640C-1844-1144-A9A3-63389F6BC170}" destId="{244F02CD-31E9-2847-8CD9-9B9115966C04}" srcOrd="2" destOrd="0" presId="urn:microsoft.com/office/officeart/2005/8/layout/venn3"/>
    <dgm:cxn modelId="{2D66D592-132A-7F4B-9C68-4C5572509BB5}" type="presParOf" srcId="{8150640C-1844-1144-A9A3-63389F6BC170}" destId="{3DC727A5-8CFB-8E40-81A3-90DC638ED9D2}" srcOrd="3" destOrd="0" presId="urn:microsoft.com/office/officeart/2005/8/layout/venn3"/>
    <dgm:cxn modelId="{6C2DA94C-49E4-CF41-BC2D-439A7A6BEEAE}" type="presParOf" srcId="{8150640C-1844-1144-A9A3-63389F6BC170}" destId="{24070F8D-6288-B742-857D-F426A2387EFA}" srcOrd="4"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159BDD-525F-384E-9E22-E98F1E2CD8BC}">
      <dsp:nvSpPr>
        <dsp:cNvPr id="0" name=""/>
        <dsp:cNvSpPr/>
      </dsp:nvSpPr>
      <dsp:spPr>
        <a:xfrm>
          <a:off x="0" y="4519048"/>
          <a:ext cx="8559801" cy="296643"/>
        </a:xfrm>
        <a:prstGeom prst="rect">
          <a:avLst/>
        </a:prstGeom>
        <a:gradFill rotWithShape="0">
          <a:gsLst>
            <a:gs pos="0">
              <a:schemeClr val="accent2">
                <a:hueOff val="0"/>
                <a:satOff val="0"/>
                <a:lumOff val="0"/>
                <a:alphaOff val="0"/>
              </a:schemeClr>
            </a:gs>
            <a:gs pos="90000">
              <a:schemeClr val="accent2">
                <a:hueOff val="0"/>
                <a:satOff val="0"/>
                <a:lumOff val="0"/>
                <a:alphaOff val="0"/>
                <a:shade val="100000"/>
              </a:schemeClr>
            </a:gs>
            <a:gs pos="100000">
              <a:schemeClr val="accent2">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baseline="0">
              <a:solidFill>
                <a:schemeClr val="bg1">
                  <a:lumMod val="20000"/>
                  <a:lumOff val="80000"/>
                </a:schemeClr>
              </a:solidFill>
            </a:rPr>
            <a:t>Scheduled visit of the visiting accreditation team.</a:t>
          </a:r>
          <a:endParaRPr lang="en-US" sz="1600" kern="1200">
            <a:solidFill>
              <a:schemeClr val="bg1">
                <a:lumMod val="20000"/>
                <a:lumOff val="80000"/>
              </a:schemeClr>
            </a:solidFill>
          </a:endParaRPr>
        </a:p>
      </dsp:txBody>
      <dsp:txXfrm>
        <a:off x="0" y="4519048"/>
        <a:ext cx="8559801" cy="296643"/>
      </dsp:txXfrm>
    </dsp:sp>
    <dsp:sp modelId="{89F0B6B4-A9D3-DF40-B45F-336F85E43AD9}">
      <dsp:nvSpPr>
        <dsp:cNvPr id="0" name=""/>
        <dsp:cNvSpPr/>
      </dsp:nvSpPr>
      <dsp:spPr>
        <a:xfrm rot="10800000">
          <a:off x="0" y="4067260"/>
          <a:ext cx="8559801" cy="456237"/>
        </a:xfrm>
        <a:prstGeom prst="upArrowCallout">
          <a:avLst/>
        </a:prstGeom>
        <a:gradFill rotWithShape="0">
          <a:gsLst>
            <a:gs pos="0">
              <a:schemeClr val="accent3">
                <a:hueOff val="0"/>
                <a:satOff val="0"/>
                <a:lumOff val="0"/>
                <a:alphaOff val="0"/>
              </a:schemeClr>
            </a:gs>
            <a:gs pos="90000">
              <a:schemeClr val="accent3">
                <a:hueOff val="0"/>
                <a:satOff val="0"/>
                <a:lumOff val="0"/>
                <a:alphaOff val="0"/>
                <a:shade val="100000"/>
              </a:schemeClr>
            </a:gs>
            <a:gs pos="100000">
              <a:schemeClr val="accent3">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baseline="0" dirty="0">
              <a:solidFill>
                <a:schemeClr val="bg1">
                  <a:lumMod val="20000"/>
                  <a:lumOff val="80000"/>
                </a:schemeClr>
              </a:solidFill>
            </a:rPr>
            <a:t>Mailing of self-study at least three weeks prior to the team visit. </a:t>
          </a:r>
          <a:endParaRPr lang="en-US" sz="1600" kern="1200" dirty="0">
            <a:solidFill>
              <a:schemeClr val="bg1">
                <a:lumMod val="20000"/>
                <a:lumOff val="80000"/>
              </a:schemeClr>
            </a:solidFill>
          </a:endParaRPr>
        </a:p>
      </dsp:txBody>
      <dsp:txXfrm rot="10800000">
        <a:off x="0" y="4067260"/>
        <a:ext cx="8559801" cy="296449"/>
      </dsp:txXfrm>
    </dsp:sp>
    <dsp:sp modelId="{3CE6309E-E833-6C4B-8EE0-9E127CEC4E39}">
      <dsp:nvSpPr>
        <dsp:cNvPr id="0" name=""/>
        <dsp:cNvSpPr/>
      </dsp:nvSpPr>
      <dsp:spPr>
        <a:xfrm rot="10800000">
          <a:off x="0" y="3615472"/>
          <a:ext cx="8559801" cy="456237"/>
        </a:xfrm>
        <a:prstGeom prst="upArrowCallout">
          <a:avLst/>
        </a:prstGeom>
        <a:gradFill rotWithShape="0">
          <a:gsLst>
            <a:gs pos="0">
              <a:schemeClr val="accent4">
                <a:hueOff val="0"/>
                <a:satOff val="0"/>
                <a:lumOff val="0"/>
                <a:alphaOff val="0"/>
              </a:schemeClr>
            </a:gs>
            <a:gs pos="90000">
              <a:schemeClr val="accent4">
                <a:hueOff val="0"/>
                <a:satOff val="0"/>
                <a:lumOff val="0"/>
                <a:alphaOff val="0"/>
                <a:shade val="100000"/>
              </a:schemeClr>
            </a:gs>
            <a:gs pos="100000">
              <a:schemeClr val="accent4">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baseline="0" dirty="0">
              <a:solidFill>
                <a:schemeClr val="bg1">
                  <a:lumMod val="20000"/>
                  <a:lumOff val="80000"/>
                </a:schemeClr>
              </a:solidFill>
            </a:rPr>
            <a:t>Target date for sending final draft to visiting committee chair. </a:t>
          </a:r>
          <a:endParaRPr lang="en-US" sz="1600" kern="1200" dirty="0">
            <a:solidFill>
              <a:schemeClr val="bg1">
                <a:lumMod val="20000"/>
                <a:lumOff val="80000"/>
              </a:schemeClr>
            </a:solidFill>
          </a:endParaRPr>
        </a:p>
      </dsp:txBody>
      <dsp:txXfrm rot="10800000">
        <a:off x="0" y="3615472"/>
        <a:ext cx="8559801" cy="296449"/>
      </dsp:txXfrm>
    </dsp:sp>
    <dsp:sp modelId="{6A18202E-3C02-654C-8AE7-F27D70E82D3E}">
      <dsp:nvSpPr>
        <dsp:cNvPr id="0" name=""/>
        <dsp:cNvSpPr/>
      </dsp:nvSpPr>
      <dsp:spPr>
        <a:xfrm rot="10800000">
          <a:off x="0" y="3163683"/>
          <a:ext cx="8559801" cy="456237"/>
        </a:xfrm>
        <a:prstGeom prst="upArrowCallout">
          <a:avLst/>
        </a:prstGeom>
        <a:gradFill rotWithShape="0">
          <a:gsLst>
            <a:gs pos="0">
              <a:schemeClr val="accent5">
                <a:hueOff val="0"/>
                <a:satOff val="0"/>
                <a:lumOff val="0"/>
                <a:alphaOff val="0"/>
              </a:schemeClr>
            </a:gs>
            <a:gs pos="90000">
              <a:schemeClr val="accent5">
                <a:hueOff val="0"/>
                <a:satOff val="0"/>
                <a:lumOff val="0"/>
                <a:alphaOff val="0"/>
                <a:shade val="100000"/>
              </a:schemeClr>
            </a:gs>
            <a:gs pos="100000">
              <a:schemeClr val="accent5">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baseline="0" dirty="0">
              <a:solidFill>
                <a:schemeClr val="bg1">
                  <a:lumMod val="20000"/>
                  <a:lumOff val="80000"/>
                </a:schemeClr>
              </a:solidFill>
            </a:rPr>
            <a:t>Schedule of final visit of consultant to verify school is ready for visit. </a:t>
          </a:r>
          <a:endParaRPr lang="en-US" sz="1600" kern="1200" dirty="0">
            <a:solidFill>
              <a:schemeClr val="bg1">
                <a:lumMod val="20000"/>
                <a:lumOff val="80000"/>
              </a:schemeClr>
            </a:solidFill>
          </a:endParaRPr>
        </a:p>
      </dsp:txBody>
      <dsp:txXfrm rot="10800000">
        <a:off x="0" y="3163683"/>
        <a:ext cx="8559801" cy="296449"/>
      </dsp:txXfrm>
    </dsp:sp>
    <dsp:sp modelId="{F801A556-5AB1-714D-B3FC-3C86707BDE19}">
      <dsp:nvSpPr>
        <dsp:cNvPr id="0" name=""/>
        <dsp:cNvSpPr/>
      </dsp:nvSpPr>
      <dsp:spPr>
        <a:xfrm rot="10800000">
          <a:off x="0" y="2711895"/>
          <a:ext cx="8559801" cy="456237"/>
        </a:xfrm>
        <a:prstGeom prst="upArrowCallout">
          <a:avLst/>
        </a:prstGeom>
        <a:gradFill rotWithShape="0">
          <a:gsLst>
            <a:gs pos="0">
              <a:schemeClr val="accent6">
                <a:hueOff val="0"/>
                <a:satOff val="0"/>
                <a:lumOff val="0"/>
                <a:alphaOff val="0"/>
              </a:schemeClr>
            </a:gs>
            <a:gs pos="90000">
              <a:schemeClr val="accent6">
                <a:hueOff val="0"/>
                <a:satOff val="0"/>
                <a:lumOff val="0"/>
                <a:alphaOff val="0"/>
                <a:shade val="100000"/>
              </a:schemeClr>
            </a:gs>
            <a:gs pos="100000">
              <a:schemeClr val="accent6">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baseline="0" dirty="0">
              <a:solidFill>
                <a:schemeClr val="bg1">
                  <a:lumMod val="20000"/>
                  <a:lumOff val="80000"/>
                </a:schemeClr>
              </a:solidFill>
            </a:rPr>
            <a:t>Date for completing the final review of the self-study report.</a:t>
          </a:r>
          <a:endParaRPr lang="en-US" sz="1600" kern="1200" dirty="0">
            <a:solidFill>
              <a:schemeClr val="bg1">
                <a:lumMod val="20000"/>
                <a:lumOff val="80000"/>
              </a:schemeClr>
            </a:solidFill>
          </a:endParaRPr>
        </a:p>
      </dsp:txBody>
      <dsp:txXfrm rot="10800000">
        <a:off x="0" y="2711895"/>
        <a:ext cx="8559801" cy="296449"/>
      </dsp:txXfrm>
    </dsp:sp>
    <dsp:sp modelId="{8BB72794-356B-7745-89FA-940FF1C7EF8D}">
      <dsp:nvSpPr>
        <dsp:cNvPr id="0" name=""/>
        <dsp:cNvSpPr/>
      </dsp:nvSpPr>
      <dsp:spPr>
        <a:xfrm rot="10800000">
          <a:off x="0" y="2260107"/>
          <a:ext cx="8559801" cy="456237"/>
        </a:xfrm>
        <a:prstGeom prst="upArrowCallout">
          <a:avLst/>
        </a:prstGeom>
        <a:gradFill rotWithShape="0">
          <a:gsLst>
            <a:gs pos="0">
              <a:schemeClr val="accent2">
                <a:hueOff val="0"/>
                <a:satOff val="0"/>
                <a:lumOff val="0"/>
                <a:alphaOff val="0"/>
              </a:schemeClr>
            </a:gs>
            <a:gs pos="90000">
              <a:schemeClr val="accent2">
                <a:hueOff val="0"/>
                <a:satOff val="0"/>
                <a:lumOff val="0"/>
                <a:alphaOff val="0"/>
                <a:shade val="100000"/>
              </a:schemeClr>
            </a:gs>
            <a:gs pos="100000">
              <a:schemeClr val="accent2">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baseline="0">
              <a:solidFill>
                <a:schemeClr val="bg1">
                  <a:lumMod val="20000"/>
                  <a:lumOff val="80000"/>
                </a:schemeClr>
              </a:solidFill>
            </a:rPr>
            <a:t>Final date for completion of self-study report. </a:t>
          </a:r>
          <a:endParaRPr lang="en-US" sz="1600" kern="1200">
            <a:solidFill>
              <a:schemeClr val="bg1">
                <a:lumMod val="20000"/>
                <a:lumOff val="80000"/>
              </a:schemeClr>
            </a:solidFill>
          </a:endParaRPr>
        </a:p>
      </dsp:txBody>
      <dsp:txXfrm rot="10800000">
        <a:off x="0" y="2260107"/>
        <a:ext cx="8559801" cy="296449"/>
      </dsp:txXfrm>
    </dsp:sp>
    <dsp:sp modelId="{E2EF0E13-EC4F-1047-9322-64D67758F630}">
      <dsp:nvSpPr>
        <dsp:cNvPr id="0" name=""/>
        <dsp:cNvSpPr/>
      </dsp:nvSpPr>
      <dsp:spPr>
        <a:xfrm rot="10800000">
          <a:off x="0" y="1808318"/>
          <a:ext cx="8559801" cy="456237"/>
        </a:xfrm>
        <a:prstGeom prst="upArrowCallout">
          <a:avLst/>
        </a:prstGeom>
        <a:gradFill rotWithShape="0">
          <a:gsLst>
            <a:gs pos="0">
              <a:schemeClr val="accent3">
                <a:hueOff val="0"/>
                <a:satOff val="0"/>
                <a:lumOff val="0"/>
                <a:alphaOff val="0"/>
              </a:schemeClr>
            </a:gs>
            <a:gs pos="90000">
              <a:schemeClr val="accent3">
                <a:hueOff val="0"/>
                <a:satOff val="0"/>
                <a:lumOff val="0"/>
                <a:alphaOff val="0"/>
                <a:shade val="100000"/>
              </a:schemeClr>
            </a:gs>
            <a:gs pos="100000">
              <a:schemeClr val="accent3">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baseline="0" dirty="0">
              <a:solidFill>
                <a:schemeClr val="bg1">
                  <a:lumMod val="20000"/>
                  <a:lumOff val="80000"/>
                </a:schemeClr>
              </a:solidFill>
            </a:rPr>
            <a:t>Final date for review and reading of committee reports.</a:t>
          </a:r>
          <a:endParaRPr lang="en-US" sz="1600" kern="1200" dirty="0">
            <a:solidFill>
              <a:schemeClr val="bg1">
                <a:lumMod val="20000"/>
                <a:lumOff val="80000"/>
              </a:schemeClr>
            </a:solidFill>
          </a:endParaRPr>
        </a:p>
      </dsp:txBody>
      <dsp:txXfrm rot="10800000">
        <a:off x="0" y="1808318"/>
        <a:ext cx="8559801" cy="296449"/>
      </dsp:txXfrm>
    </dsp:sp>
    <dsp:sp modelId="{AEE86B5B-E1DE-874E-AD37-712F977FE220}">
      <dsp:nvSpPr>
        <dsp:cNvPr id="0" name=""/>
        <dsp:cNvSpPr/>
      </dsp:nvSpPr>
      <dsp:spPr>
        <a:xfrm rot="10800000">
          <a:off x="0" y="1356530"/>
          <a:ext cx="8559801" cy="456237"/>
        </a:xfrm>
        <a:prstGeom prst="upArrowCallout">
          <a:avLst/>
        </a:prstGeom>
        <a:gradFill rotWithShape="0">
          <a:gsLst>
            <a:gs pos="0">
              <a:schemeClr val="accent4">
                <a:hueOff val="0"/>
                <a:satOff val="0"/>
                <a:lumOff val="0"/>
                <a:alphaOff val="0"/>
              </a:schemeClr>
            </a:gs>
            <a:gs pos="90000">
              <a:schemeClr val="accent4">
                <a:hueOff val="0"/>
                <a:satOff val="0"/>
                <a:lumOff val="0"/>
                <a:alphaOff val="0"/>
                <a:shade val="100000"/>
              </a:schemeClr>
            </a:gs>
            <a:gs pos="100000">
              <a:schemeClr val="accent4">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baseline="0" dirty="0">
              <a:solidFill>
                <a:schemeClr val="bg1">
                  <a:lumMod val="20000"/>
                  <a:lumOff val="80000"/>
                </a:schemeClr>
              </a:solidFill>
            </a:rPr>
            <a:t>Dates for completion of the committee reports. </a:t>
          </a:r>
          <a:endParaRPr lang="en-US" sz="1600" kern="1200" dirty="0">
            <a:solidFill>
              <a:schemeClr val="bg1">
                <a:lumMod val="20000"/>
                <a:lumOff val="80000"/>
              </a:schemeClr>
            </a:solidFill>
          </a:endParaRPr>
        </a:p>
      </dsp:txBody>
      <dsp:txXfrm rot="10800000">
        <a:off x="0" y="1356530"/>
        <a:ext cx="8559801" cy="296449"/>
      </dsp:txXfrm>
    </dsp:sp>
    <dsp:sp modelId="{017A6B44-0D69-D649-8052-C5A4EC5A572A}">
      <dsp:nvSpPr>
        <dsp:cNvPr id="0" name=""/>
        <dsp:cNvSpPr/>
      </dsp:nvSpPr>
      <dsp:spPr>
        <a:xfrm rot="10800000">
          <a:off x="0" y="904742"/>
          <a:ext cx="8559801" cy="456237"/>
        </a:xfrm>
        <a:prstGeom prst="upArrowCallout">
          <a:avLst/>
        </a:prstGeom>
        <a:gradFill rotWithShape="0">
          <a:gsLst>
            <a:gs pos="0">
              <a:schemeClr val="accent5">
                <a:hueOff val="0"/>
                <a:satOff val="0"/>
                <a:lumOff val="0"/>
                <a:alphaOff val="0"/>
              </a:schemeClr>
            </a:gs>
            <a:gs pos="90000">
              <a:schemeClr val="accent5">
                <a:hueOff val="0"/>
                <a:satOff val="0"/>
                <a:lumOff val="0"/>
                <a:alphaOff val="0"/>
                <a:shade val="100000"/>
              </a:schemeClr>
            </a:gs>
            <a:gs pos="100000">
              <a:schemeClr val="accent5">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baseline="0" dirty="0">
              <a:solidFill>
                <a:schemeClr val="bg1">
                  <a:lumMod val="20000"/>
                  <a:lumOff val="80000"/>
                </a:schemeClr>
              </a:solidFill>
            </a:rPr>
            <a:t>Meetings dates of steering and subcommittees. </a:t>
          </a:r>
          <a:endParaRPr lang="en-US" sz="1600" kern="1200" dirty="0">
            <a:solidFill>
              <a:schemeClr val="bg1">
                <a:lumMod val="20000"/>
                <a:lumOff val="80000"/>
              </a:schemeClr>
            </a:solidFill>
          </a:endParaRPr>
        </a:p>
      </dsp:txBody>
      <dsp:txXfrm rot="10800000">
        <a:off x="0" y="904742"/>
        <a:ext cx="8559801" cy="296449"/>
      </dsp:txXfrm>
    </dsp:sp>
    <dsp:sp modelId="{6DCBE28E-5560-AE4E-AE89-DD1994E6E748}">
      <dsp:nvSpPr>
        <dsp:cNvPr id="0" name=""/>
        <dsp:cNvSpPr/>
      </dsp:nvSpPr>
      <dsp:spPr>
        <a:xfrm rot="10800000">
          <a:off x="0" y="452953"/>
          <a:ext cx="8559801" cy="456237"/>
        </a:xfrm>
        <a:prstGeom prst="upArrowCallout">
          <a:avLst/>
        </a:prstGeom>
        <a:gradFill rotWithShape="0">
          <a:gsLst>
            <a:gs pos="0">
              <a:schemeClr val="accent6">
                <a:hueOff val="0"/>
                <a:satOff val="0"/>
                <a:lumOff val="0"/>
                <a:alphaOff val="0"/>
              </a:schemeClr>
            </a:gs>
            <a:gs pos="90000">
              <a:schemeClr val="accent6">
                <a:hueOff val="0"/>
                <a:satOff val="0"/>
                <a:lumOff val="0"/>
                <a:alphaOff val="0"/>
                <a:shade val="100000"/>
              </a:schemeClr>
            </a:gs>
            <a:gs pos="100000">
              <a:schemeClr val="accent6">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baseline="0" dirty="0">
              <a:solidFill>
                <a:schemeClr val="bg1">
                  <a:lumMod val="20000"/>
                  <a:lumOff val="80000"/>
                </a:schemeClr>
              </a:solidFill>
            </a:rPr>
            <a:t>Deadline for preliminary data and documentation gathering. </a:t>
          </a:r>
          <a:endParaRPr lang="en-US" sz="1600" kern="1200" dirty="0">
            <a:solidFill>
              <a:schemeClr val="bg1">
                <a:lumMod val="20000"/>
                <a:lumOff val="80000"/>
              </a:schemeClr>
            </a:solidFill>
          </a:endParaRPr>
        </a:p>
      </dsp:txBody>
      <dsp:txXfrm rot="10800000">
        <a:off x="0" y="452953"/>
        <a:ext cx="8559801" cy="296449"/>
      </dsp:txXfrm>
    </dsp:sp>
    <dsp:sp modelId="{8C0524A6-DCA1-4547-883A-DCD5AFEDB0AC}">
      <dsp:nvSpPr>
        <dsp:cNvPr id="0" name=""/>
        <dsp:cNvSpPr/>
      </dsp:nvSpPr>
      <dsp:spPr>
        <a:xfrm rot="10800000">
          <a:off x="0" y="1165"/>
          <a:ext cx="8559801" cy="456237"/>
        </a:xfrm>
        <a:prstGeom prst="upArrowCallout">
          <a:avLst/>
        </a:prstGeom>
        <a:gradFill rotWithShape="0">
          <a:gsLst>
            <a:gs pos="0">
              <a:schemeClr val="accent2">
                <a:hueOff val="0"/>
                <a:satOff val="0"/>
                <a:lumOff val="0"/>
                <a:alphaOff val="0"/>
              </a:schemeClr>
            </a:gs>
            <a:gs pos="90000">
              <a:schemeClr val="accent2">
                <a:hueOff val="0"/>
                <a:satOff val="0"/>
                <a:lumOff val="0"/>
                <a:alphaOff val="0"/>
                <a:shade val="100000"/>
              </a:schemeClr>
            </a:gs>
            <a:gs pos="100000">
              <a:schemeClr val="accent2">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baseline="0" dirty="0">
              <a:solidFill>
                <a:schemeClr val="bg1">
                  <a:lumMod val="20000"/>
                  <a:lumOff val="80000"/>
                </a:schemeClr>
              </a:solidFill>
            </a:rPr>
            <a:t>Beginning date of the self-study. </a:t>
          </a:r>
          <a:endParaRPr lang="en-US" sz="1600" kern="1200" dirty="0">
            <a:solidFill>
              <a:schemeClr val="bg1">
                <a:lumMod val="20000"/>
                <a:lumOff val="80000"/>
              </a:schemeClr>
            </a:solidFill>
          </a:endParaRPr>
        </a:p>
      </dsp:txBody>
      <dsp:txXfrm rot="10800000">
        <a:off x="0" y="1165"/>
        <a:ext cx="8559801" cy="29644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599E6F-BC13-764F-B43E-E46DA96B0D94}">
      <dsp:nvSpPr>
        <dsp:cNvPr id="0" name=""/>
        <dsp:cNvSpPr/>
      </dsp:nvSpPr>
      <dsp:spPr>
        <a:xfrm>
          <a:off x="1044212" y="222258"/>
          <a:ext cx="2445041" cy="2445041"/>
        </a:xfrm>
        <a:prstGeom prst="ellipse">
          <a:avLst/>
        </a:prstGeom>
        <a:solidFill>
          <a:schemeClr val="accent3"/>
        </a:solidFill>
        <a:ln>
          <a:noFill/>
        </a:ln>
        <a:effectLst>
          <a:outerShdw blurRad="31750" dist="25400" dir="5400000"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34559" tIns="25400" rIns="134559" bIns="25400" numCol="1" spcCol="1270" anchor="ctr" anchorCtr="0">
          <a:noAutofit/>
        </a:bodyPr>
        <a:lstStyle/>
        <a:p>
          <a:pPr marL="0" lvl="0" indent="0" algn="ctr" defTabSz="889000" rtl="0">
            <a:lnSpc>
              <a:spcPct val="90000"/>
            </a:lnSpc>
            <a:spcBef>
              <a:spcPct val="0"/>
            </a:spcBef>
            <a:spcAft>
              <a:spcPct val="35000"/>
            </a:spcAft>
            <a:buNone/>
          </a:pPr>
          <a:r>
            <a:rPr lang="en-US" sz="2000" kern="1200" baseline="0">
              <a:solidFill>
                <a:schemeClr val="bg1">
                  <a:lumMod val="20000"/>
                  <a:lumOff val="80000"/>
                </a:schemeClr>
              </a:solidFill>
            </a:rPr>
            <a:t>Interviews</a:t>
          </a:r>
          <a:endParaRPr lang="en-US" sz="2000" kern="1200">
            <a:solidFill>
              <a:schemeClr val="bg1">
                <a:lumMod val="20000"/>
                <a:lumOff val="80000"/>
              </a:schemeClr>
            </a:solidFill>
          </a:endParaRPr>
        </a:p>
      </dsp:txBody>
      <dsp:txXfrm>
        <a:off x="1402280" y="580326"/>
        <a:ext cx="1728905" cy="1728905"/>
      </dsp:txXfrm>
    </dsp:sp>
    <dsp:sp modelId="{244F02CD-31E9-2847-8CD9-9B9115966C04}">
      <dsp:nvSpPr>
        <dsp:cNvPr id="0" name=""/>
        <dsp:cNvSpPr/>
      </dsp:nvSpPr>
      <dsp:spPr>
        <a:xfrm>
          <a:off x="3241522" y="57144"/>
          <a:ext cx="2445041" cy="2445041"/>
        </a:xfrm>
        <a:prstGeom prst="ellipse">
          <a:avLst/>
        </a:prstGeom>
        <a:solidFill>
          <a:schemeClr val="accent5"/>
        </a:solidFill>
        <a:ln>
          <a:noFill/>
        </a:ln>
        <a:effectLst>
          <a:outerShdw blurRad="31750" dist="25400" dir="5400000"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34559" tIns="25400" rIns="134559" bIns="25400" numCol="1" spcCol="1270" anchor="ctr" anchorCtr="0">
          <a:noAutofit/>
        </a:bodyPr>
        <a:lstStyle/>
        <a:p>
          <a:pPr marL="0" lvl="0" indent="0" algn="ctr" defTabSz="889000" rtl="0">
            <a:lnSpc>
              <a:spcPct val="90000"/>
            </a:lnSpc>
            <a:spcBef>
              <a:spcPct val="0"/>
            </a:spcBef>
            <a:spcAft>
              <a:spcPct val="35000"/>
            </a:spcAft>
            <a:buNone/>
          </a:pPr>
          <a:r>
            <a:rPr lang="en-US" sz="2000" kern="1200" baseline="0">
              <a:solidFill>
                <a:schemeClr val="bg1">
                  <a:lumMod val="20000"/>
                  <a:lumOff val="80000"/>
                </a:schemeClr>
              </a:solidFill>
            </a:rPr>
            <a:t>Observations</a:t>
          </a:r>
          <a:endParaRPr lang="en-US" sz="2000" kern="1200">
            <a:solidFill>
              <a:schemeClr val="bg1">
                <a:lumMod val="20000"/>
                <a:lumOff val="80000"/>
              </a:schemeClr>
            </a:solidFill>
          </a:endParaRPr>
        </a:p>
      </dsp:txBody>
      <dsp:txXfrm>
        <a:off x="3599590" y="415212"/>
        <a:ext cx="1728905" cy="1728905"/>
      </dsp:txXfrm>
    </dsp:sp>
    <dsp:sp modelId="{24070F8D-6288-B742-857D-F426A2387EFA}">
      <dsp:nvSpPr>
        <dsp:cNvPr id="0" name=""/>
        <dsp:cNvSpPr/>
      </dsp:nvSpPr>
      <dsp:spPr>
        <a:xfrm>
          <a:off x="2238469" y="1465293"/>
          <a:ext cx="2445041" cy="2445041"/>
        </a:xfrm>
        <a:prstGeom prst="ellipse">
          <a:avLst/>
        </a:prstGeom>
        <a:solidFill>
          <a:schemeClr val="accent2"/>
        </a:solidFill>
        <a:ln>
          <a:noFill/>
        </a:ln>
        <a:effectLst>
          <a:outerShdw blurRad="31750" dist="25400" dir="5400000" rotWithShape="0">
            <a:srgbClr val="000000">
              <a:alpha val="5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34559" tIns="25400" rIns="134559" bIns="25400" numCol="1" spcCol="1270" anchor="ctr" anchorCtr="0">
          <a:noAutofit/>
        </a:bodyPr>
        <a:lstStyle/>
        <a:p>
          <a:pPr marL="0" lvl="0" indent="0" algn="ctr" defTabSz="889000" rtl="0">
            <a:lnSpc>
              <a:spcPct val="90000"/>
            </a:lnSpc>
            <a:spcBef>
              <a:spcPct val="0"/>
            </a:spcBef>
            <a:spcAft>
              <a:spcPct val="35000"/>
            </a:spcAft>
            <a:buNone/>
          </a:pPr>
          <a:r>
            <a:rPr lang="en-US" sz="2000" kern="1200" baseline="0">
              <a:solidFill>
                <a:schemeClr val="bg1">
                  <a:lumMod val="20000"/>
                  <a:lumOff val="80000"/>
                </a:schemeClr>
              </a:solidFill>
            </a:rPr>
            <a:t>Artifacts</a:t>
          </a:r>
          <a:endParaRPr lang="en-US" sz="2000" kern="1200">
            <a:solidFill>
              <a:schemeClr val="bg1">
                <a:lumMod val="20000"/>
                <a:lumOff val="80000"/>
              </a:schemeClr>
            </a:solidFill>
          </a:endParaRPr>
        </a:p>
      </dsp:txBody>
      <dsp:txXfrm>
        <a:off x="2596537" y="1823361"/>
        <a:ext cx="1728905" cy="1728905"/>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8D38197-9AFF-0D4F-A05A-71488648405D}" type="datetimeFigureOut">
              <a:rPr lang="en-US" smtClean="0"/>
              <a:t>11/5/19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1CE8E68-39A2-104A-91B9-37548A2D120C}" type="slidenum">
              <a:rPr lang="en-US" smtClean="0"/>
              <a:t>‹#›</a:t>
            </a:fld>
            <a:endParaRPr lang="en-US"/>
          </a:p>
        </p:txBody>
      </p:sp>
    </p:spTree>
    <p:extLst>
      <p:ext uri="{BB962C8B-B14F-4D97-AF65-F5344CB8AC3E}">
        <p14:creationId xmlns:p14="http://schemas.microsoft.com/office/powerpoint/2010/main" val="27711931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14902D-EBA2-3949-BC9E-D9924645B705}" type="datetimeFigureOut">
              <a:rPr lang="en-US" smtClean="0"/>
              <a:t>11/5/19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7CBFC6-98A2-A34A-8448-9581CD57B82B}" type="slidenum">
              <a:rPr lang="en-US" smtClean="0"/>
              <a:t>‹#›</a:t>
            </a:fld>
            <a:endParaRPr lang="en-US"/>
          </a:p>
        </p:txBody>
      </p:sp>
    </p:spTree>
    <p:extLst>
      <p:ext uri="{BB962C8B-B14F-4D97-AF65-F5344CB8AC3E}">
        <p14:creationId xmlns:p14="http://schemas.microsoft.com/office/powerpoint/2010/main" val="410614293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North</a:t>
            </a:r>
            <a:r>
              <a:rPr lang="en-US" baseline="0" dirty="0"/>
              <a:t> Central, Northwest and Southern Associations all gone to Advanced-ED Standards</a:t>
            </a:r>
            <a:endParaRPr lang="en-US" dirty="0"/>
          </a:p>
        </p:txBody>
      </p:sp>
      <p:sp>
        <p:nvSpPr>
          <p:cNvPr id="4" name="Slide Number Placeholder 3"/>
          <p:cNvSpPr>
            <a:spLocks noGrp="1"/>
          </p:cNvSpPr>
          <p:nvPr>
            <p:ph type="sldNum" sz="quarter" idx="10"/>
          </p:nvPr>
        </p:nvSpPr>
        <p:spPr/>
        <p:txBody>
          <a:bodyPr/>
          <a:lstStyle/>
          <a:p>
            <a:fld id="{A57CBFC6-98A2-A34A-8448-9581CD57B82B}" type="slidenum">
              <a:rPr lang="en-US" smtClean="0"/>
              <a:t>3</a:t>
            </a:fld>
            <a:endParaRPr lang="en-US"/>
          </a:p>
        </p:txBody>
      </p:sp>
    </p:spTree>
    <p:extLst>
      <p:ext uri="{BB962C8B-B14F-4D97-AF65-F5344CB8AC3E}">
        <p14:creationId xmlns:p14="http://schemas.microsoft.com/office/powerpoint/2010/main" val="4003191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all the school improvement processes have in common.</a:t>
            </a:r>
          </a:p>
        </p:txBody>
      </p:sp>
      <p:sp>
        <p:nvSpPr>
          <p:cNvPr id="4" name="Slide Number Placeholder 3"/>
          <p:cNvSpPr>
            <a:spLocks noGrp="1"/>
          </p:cNvSpPr>
          <p:nvPr>
            <p:ph type="sldNum" sz="quarter" idx="10"/>
          </p:nvPr>
        </p:nvSpPr>
        <p:spPr/>
        <p:txBody>
          <a:bodyPr/>
          <a:lstStyle/>
          <a:p>
            <a:fld id="{A57CBFC6-98A2-A34A-8448-9581CD57B82B}" type="slidenum">
              <a:rPr lang="en-US" smtClean="0"/>
              <a:t>6</a:t>
            </a:fld>
            <a:endParaRPr lang="en-US"/>
          </a:p>
        </p:txBody>
      </p:sp>
    </p:spTree>
    <p:extLst>
      <p:ext uri="{BB962C8B-B14F-4D97-AF65-F5344CB8AC3E}">
        <p14:creationId xmlns:p14="http://schemas.microsoft.com/office/powerpoint/2010/main" val="39293252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mn-lt"/>
                <a:ea typeface="+mn-ea"/>
                <a:cs typeface="+mn-cs"/>
              </a:rPr>
              <a:t>1.The standards require that the district and its schools have a clear vision and purpose; have effective and responsive leadership; have a rigorous curriculum taught through sound, research-based methods; collect, report, and use performance results; provide adequate resources and support for its educational programs; and value and communicate with their stakeholders.</a:t>
            </a:r>
          </a:p>
          <a:p>
            <a:r>
              <a:rPr lang="en-US" sz="1200" kern="1200" dirty="0">
                <a:solidFill>
                  <a:schemeClr val="tx1"/>
                </a:solidFill>
                <a:latin typeface="+mn-lt"/>
                <a:ea typeface="+mn-ea"/>
                <a:cs typeface="+mn-cs"/>
              </a:rPr>
              <a:t>2. To demonstrate continuous improvement, the district and its schools must implement an improvement plan based on student performance and school/community data that includes clear goals for raising the achievement of all students. The district and its schools also must document growth in student performance and organizational effectiveness.</a:t>
            </a:r>
          </a:p>
          <a:p>
            <a:r>
              <a:rPr lang="en-US" sz="1200" kern="1200" dirty="0">
                <a:solidFill>
                  <a:schemeClr val="tx1"/>
                </a:solidFill>
                <a:latin typeface="+mn-lt"/>
                <a:ea typeface="+mn-ea"/>
                <a:cs typeface="+mn-cs"/>
              </a:rPr>
              <a:t>3. Districts must be evaluated by a team of professionals from outside the district on a periodic basis. The team engages the district staff in a healthy, professional dialogue about district improvement efforts, validates that the district meets the standards for accreditation, and provides feedback and makes recommendations concerning future efforts to improve student performance and organizational effectiveness.</a:t>
            </a:r>
            <a:endParaRPr lang="en-US" dirty="0"/>
          </a:p>
        </p:txBody>
      </p:sp>
      <p:sp>
        <p:nvSpPr>
          <p:cNvPr id="4" name="Slide Number Placeholder 3"/>
          <p:cNvSpPr>
            <a:spLocks noGrp="1"/>
          </p:cNvSpPr>
          <p:nvPr>
            <p:ph type="sldNum" sz="quarter" idx="10"/>
          </p:nvPr>
        </p:nvSpPr>
        <p:spPr/>
        <p:txBody>
          <a:bodyPr/>
          <a:lstStyle/>
          <a:p>
            <a:fld id="{A57CBFC6-98A2-A34A-8448-9581CD57B82B}" type="slidenum">
              <a:rPr lang="en-US" smtClean="0"/>
              <a:t>12</a:t>
            </a:fld>
            <a:endParaRPr lang="en-US"/>
          </a:p>
        </p:txBody>
      </p:sp>
    </p:spTree>
    <p:extLst>
      <p:ext uri="{BB962C8B-B14F-4D97-AF65-F5344CB8AC3E}">
        <p14:creationId xmlns:p14="http://schemas.microsoft.com/office/powerpoint/2010/main" val="1655865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7CBFC6-98A2-A34A-8448-9581CD57B82B}" type="slidenum">
              <a:rPr lang="en-US" smtClean="0"/>
              <a:t>24</a:t>
            </a:fld>
            <a:endParaRPr lang="en-US"/>
          </a:p>
        </p:txBody>
      </p:sp>
    </p:spTree>
    <p:extLst>
      <p:ext uri="{BB962C8B-B14F-4D97-AF65-F5344CB8AC3E}">
        <p14:creationId xmlns:p14="http://schemas.microsoft.com/office/powerpoint/2010/main" val="1556302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lumMod val="60000"/>
            <a:lumOff val="40000"/>
          </a:schemeClr>
        </a:solidFill>
        <a:effectLst/>
      </p:bgPr>
    </p:bg>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904C2869-52AA-F245-93E9-3D8969624921}" type="datetimeFigureOut">
              <a:rPr lang="en-US" smtClean="0"/>
              <a:t>11/5/19</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D37614E7-39B1-A440-BC55-273293F319F4}" type="slidenum">
              <a:rPr lang="en-US" smtClean="0"/>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4C2869-52AA-F245-93E9-3D8969624921}" type="datetimeFigureOut">
              <a:rPr lang="en-US" smtClean="0"/>
              <a:t>11/5/19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7614E7-39B1-A440-BC55-273293F319F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ln/>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4C2869-52AA-F245-93E9-3D8969624921}" type="datetimeFigureOut">
              <a:rPr lang="en-US" smtClean="0"/>
              <a:t>11/5/19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D37614E7-39B1-A440-BC55-273293F319F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4C2869-52AA-F245-93E9-3D8969624921}" type="datetimeFigureOut">
              <a:rPr lang="en-US" smtClean="0"/>
              <a:t>11/5/19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7614E7-39B1-A440-BC55-273293F319F4}" type="slidenum">
              <a:rPr lang="en-US" smtClean="0"/>
              <a:t>‹#›</a:t>
            </a:fld>
            <a:endParaRPr lang="en-US"/>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solidFill>
                <a:schemeClr val="bg1">
                  <a:lumMod val="40000"/>
                  <a:lumOff val="60000"/>
                </a:schemeClr>
              </a:solidFill>
            </a:endParaRPr>
          </a:p>
        </p:txBody>
      </p:sp>
      <p:sp>
        <p:nvSpPr>
          <p:cNvPr id="8" name="Rectangle 7"/>
          <p:cNvSpPr/>
          <p:nvPr/>
        </p:nvSpPr>
        <p:spPr>
          <a:xfrm>
            <a:off x="152400" y="153923"/>
            <a:ext cx="6705600" cy="655320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rgbClr val="F7E9C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904C2869-52AA-F245-93E9-3D8969624921}" type="datetimeFigureOut">
              <a:rPr lang="en-US" smtClean="0"/>
              <a:t>11/5/19</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D37614E7-39B1-A440-BC55-273293F319F4}" type="slidenum">
              <a:rPr lang="en-US" smtClean="0"/>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04C2869-52AA-F245-93E9-3D8969624921}" type="datetimeFigureOut">
              <a:rPr lang="en-US" smtClean="0"/>
              <a:t>11/5/19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7614E7-39B1-A440-BC55-273293F319F4}"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04C2869-52AA-F245-93E9-3D8969624921}" type="datetimeFigureOut">
              <a:rPr lang="en-US" smtClean="0"/>
              <a:t>11/5/19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7614E7-39B1-A440-BC55-273293F319F4}"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04C2869-52AA-F245-93E9-3D8969624921}" type="datetimeFigureOut">
              <a:rPr lang="en-US" smtClean="0"/>
              <a:t>11/5/19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7614E7-39B1-A440-BC55-273293F319F4}" type="slidenum">
              <a:rPr lang="en-US" smtClean="0"/>
              <a:t>‹#›</a:t>
            </a:fld>
            <a:endParaRPr lang="en-US"/>
          </a:p>
        </p:txBody>
      </p:sp>
      <p:sp>
        <p:nvSpPr>
          <p:cNvPr id="6" name="Title 5"/>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904C2869-52AA-F245-93E9-3D8969624921}" type="datetimeFigureOut">
              <a:rPr lang="en-US" smtClean="0"/>
              <a:t>11/5/19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7614E7-39B1-A440-BC55-273293F319F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ln/>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4C2869-52AA-F245-93E9-3D8969624921}" type="datetimeFigureOut">
              <a:rPr lang="en-US" smtClean="0"/>
              <a:t>11/5/19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D37614E7-39B1-A440-BC55-273293F319F4}" type="slidenum">
              <a:rPr lang="en-US" smtClean="0"/>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4C2869-52AA-F245-93E9-3D8969624921}" type="datetimeFigureOut">
              <a:rPr lang="en-US" smtClean="0"/>
              <a:t>11/5/19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7614E7-39B1-A440-BC55-273293F319F4}" type="slidenum">
              <a:rPr lang="en-US" smtClean="0"/>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8" name="Rectangle 7"/>
          <p:cNvSpPr/>
          <p:nvPr/>
        </p:nvSpPr>
        <p:spPr>
          <a:xfrm>
            <a:off x="152399" y="152400"/>
            <a:ext cx="8814047" cy="1346447"/>
          </a:xfrm>
          <a:prstGeom prst="rect">
            <a:avLst/>
          </a:prstGeom>
          <a:ln/>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904C2869-52AA-F245-93E9-3D8969624921}" type="datetimeFigureOut">
              <a:rPr lang="en-US" smtClean="0"/>
              <a:t>11/5/19</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D37614E7-39B1-A440-BC55-273293F319F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microsoft.com/office/2007/relationships/hdphoto" Target="../media/hdphoto1.wdp"/></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010400" y="1790041"/>
            <a:ext cx="1981200" cy="2337459"/>
          </a:xfrm>
        </p:spPr>
        <p:txBody>
          <a:bodyPr>
            <a:normAutofit/>
          </a:bodyPr>
          <a:lstStyle/>
          <a:p>
            <a:r>
              <a:rPr lang="en-US" sz="1600" dirty="0"/>
              <a:t>CEASD Conference</a:t>
            </a:r>
          </a:p>
          <a:p>
            <a:r>
              <a:rPr lang="en-US" sz="1600" dirty="0"/>
              <a:t>Hartford, Ct.</a:t>
            </a:r>
          </a:p>
          <a:p>
            <a:r>
              <a:rPr lang="en-US" sz="1600" dirty="0"/>
              <a:t>April 28, 2012</a:t>
            </a:r>
          </a:p>
          <a:p>
            <a:endParaRPr lang="en-US" sz="1600" dirty="0"/>
          </a:p>
          <a:p>
            <a:r>
              <a:rPr lang="en-US" sz="1600" dirty="0"/>
              <a:t>Claire </a:t>
            </a:r>
            <a:r>
              <a:rPr lang="en-US" sz="1600" dirty="0" err="1"/>
              <a:t>Bugen</a:t>
            </a:r>
            <a:r>
              <a:rPr lang="en-US" sz="1600" dirty="0"/>
              <a:t> </a:t>
            </a:r>
          </a:p>
          <a:p>
            <a:r>
              <a:rPr lang="en-US" sz="1600" dirty="0"/>
              <a:t>and </a:t>
            </a:r>
          </a:p>
          <a:p>
            <a:r>
              <a:rPr lang="en-US" sz="1600" dirty="0"/>
              <a:t>Joe Finnegan</a:t>
            </a:r>
          </a:p>
          <a:p>
            <a:endParaRPr lang="en-US" dirty="0"/>
          </a:p>
        </p:txBody>
      </p:sp>
      <p:sp>
        <p:nvSpPr>
          <p:cNvPr id="2" name="Title 1"/>
          <p:cNvSpPr>
            <a:spLocks noGrp="1"/>
          </p:cNvSpPr>
          <p:nvPr>
            <p:ph type="title"/>
          </p:nvPr>
        </p:nvSpPr>
        <p:spPr>
          <a:xfrm>
            <a:off x="457200" y="1270000"/>
            <a:ext cx="6324600" cy="2345060"/>
          </a:xfrm>
        </p:spPr>
        <p:txBody>
          <a:bodyPr>
            <a:normAutofit fontScale="90000"/>
          </a:bodyPr>
          <a:lstStyle/>
          <a:p>
            <a:br>
              <a:rPr lang="en-US" dirty="0"/>
            </a:br>
            <a:r>
              <a:rPr lang="en-US" dirty="0"/>
              <a:t>Accreditation, viability and continuous improvement</a:t>
            </a:r>
            <a:br>
              <a:rPr lang="en-US" dirty="0"/>
            </a:br>
            <a:endParaRPr lang="en-US" dirty="0"/>
          </a:p>
        </p:txBody>
      </p:sp>
    </p:spTree>
    <p:extLst>
      <p:ext uri="{BB962C8B-B14F-4D97-AF65-F5344CB8AC3E}">
        <p14:creationId xmlns:p14="http://schemas.microsoft.com/office/powerpoint/2010/main" val="727597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2171699"/>
            <a:ext cx="8407893" cy="3954779"/>
          </a:xfrm>
        </p:spPr>
        <p:txBody>
          <a:bodyPr>
            <a:normAutofit/>
          </a:bodyPr>
          <a:lstStyle/>
          <a:p>
            <a:r>
              <a:rPr lang="en-US" sz="3200" dirty="0"/>
              <a:t>A standard represents a statement of quality practices and conditions that research and best practice indicate are necessary for schools to achieve quality student performance and organizational effectiveness.</a:t>
            </a:r>
          </a:p>
        </p:txBody>
      </p:sp>
      <p:sp>
        <p:nvSpPr>
          <p:cNvPr id="2" name="Title 1"/>
          <p:cNvSpPr>
            <a:spLocks noGrp="1"/>
          </p:cNvSpPr>
          <p:nvPr>
            <p:ph type="title"/>
          </p:nvPr>
        </p:nvSpPr>
        <p:spPr/>
        <p:txBody>
          <a:bodyPr/>
          <a:lstStyle/>
          <a:p>
            <a:r>
              <a:rPr lang="en-US" dirty="0"/>
              <a:t>Standards </a:t>
            </a:r>
          </a:p>
        </p:txBody>
      </p:sp>
    </p:spTree>
    <p:extLst>
      <p:ext uri="{BB962C8B-B14F-4D97-AF65-F5344CB8AC3E}">
        <p14:creationId xmlns:p14="http://schemas.microsoft.com/office/powerpoint/2010/main" val="3043528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2197099"/>
            <a:ext cx="8407893" cy="3929379"/>
          </a:xfrm>
        </p:spPr>
        <p:txBody>
          <a:bodyPr>
            <a:normAutofit/>
          </a:bodyPr>
          <a:lstStyle/>
          <a:p>
            <a:r>
              <a:rPr lang="en-US" sz="3200" dirty="0"/>
              <a:t>Indicators are operational definitions or descriptions of exemplary practices and processes.  Together, the indicators provide a comprehensive picture of each standard.</a:t>
            </a:r>
          </a:p>
        </p:txBody>
      </p:sp>
      <p:sp>
        <p:nvSpPr>
          <p:cNvPr id="2" name="Title 1"/>
          <p:cNvSpPr>
            <a:spLocks noGrp="1"/>
          </p:cNvSpPr>
          <p:nvPr>
            <p:ph type="title"/>
          </p:nvPr>
        </p:nvSpPr>
        <p:spPr/>
        <p:txBody>
          <a:bodyPr/>
          <a:lstStyle/>
          <a:p>
            <a:r>
              <a:rPr lang="en-US" dirty="0"/>
              <a:t>Indicators</a:t>
            </a:r>
          </a:p>
        </p:txBody>
      </p:sp>
    </p:spTree>
    <p:extLst>
      <p:ext uri="{BB962C8B-B14F-4D97-AF65-F5344CB8AC3E}">
        <p14:creationId xmlns:p14="http://schemas.microsoft.com/office/powerpoint/2010/main" val="3570825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993899"/>
            <a:ext cx="8407893" cy="4132579"/>
          </a:xfrm>
        </p:spPr>
        <p:txBody>
          <a:bodyPr>
            <a:normAutofit/>
          </a:bodyPr>
          <a:lstStyle/>
          <a:p>
            <a:pPr marL="514350" indent="-514350">
              <a:buAutoNum type="arabicPeriod"/>
            </a:pPr>
            <a:r>
              <a:rPr lang="en-US" sz="2800" dirty="0"/>
              <a:t>Meet the CEASD Accreditation Standards</a:t>
            </a:r>
          </a:p>
          <a:p>
            <a:pPr marL="514350" indent="-514350">
              <a:buAutoNum type="arabicPeriod"/>
            </a:pPr>
            <a:r>
              <a:rPr lang="en-US" sz="2800" dirty="0"/>
              <a:t>Engage in continuous improvement</a:t>
            </a:r>
          </a:p>
          <a:p>
            <a:pPr marL="514350" indent="-514350">
              <a:buAutoNum type="arabicPeriod"/>
            </a:pPr>
            <a:r>
              <a:rPr lang="en-US" sz="2800" dirty="0"/>
              <a:t>Demonstrate quality assurance through a peer review site team visit </a:t>
            </a:r>
          </a:p>
          <a:p>
            <a:endParaRPr lang="en-US" sz="2800" dirty="0"/>
          </a:p>
        </p:txBody>
      </p:sp>
      <p:sp>
        <p:nvSpPr>
          <p:cNvPr id="2" name="Title 1"/>
          <p:cNvSpPr>
            <a:spLocks noGrp="1"/>
          </p:cNvSpPr>
          <p:nvPr>
            <p:ph type="title"/>
          </p:nvPr>
        </p:nvSpPr>
        <p:spPr/>
        <p:txBody>
          <a:bodyPr>
            <a:normAutofit fontScale="90000"/>
          </a:bodyPr>
          <a:lstStyle/>
          <a:p>
            <a:r>
              <a:rPr lang="en-US" dirty="0"/>
              <a:t>To be accredited, </a:t>
            </a:r>
            <a:br>
              <a:rPr lang="en-US" dirty="0"/>
            </a:br>
            <a:r>
              <a:rPr lang="en-US" dirty="0"/>
              <a:t>our member schools must:</a:t>
            </a:r>
          </a:p>
        </p:txBody>
      </p:sp>
    </p:spTree>
    <p:extLst>
      <p:ext uri="{BB962C8B-B14F-4D97-AF65-F5344CB8AC3E}">
        <p14:creationId xmlns:p14="http://schemas.microsoft.com/office/powerpoint/2010/main" val="3150104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943099"/>
            <a:ext cx="8407893" cy="4183379"/>
          </a:xfrm>
        </p:spPr>
        <p:txBody>
          <a:bodyPr>
            <a:normAutofit lnSpcReduction="10000"/>
          </a:bodyPr>
          <a:lstStyle/>
          <a:p>
            <a:r>
              <a:rPr lang="en-US" sz="2800" dirty="0"/>
              <a:t>Varies—some protocols more prescriptive than others</a:t>
            </a:r>
          </a:p>
          <a:p>
            <a:r>
              <a:rPr lang="en-US" sz="2800" dirty="0"/>
              <a:t>Typically one large planning team, sometimes with prescribed internal coordinators, representatives from each part of the school</a:t>
            </a:r>
          </a:p>
          <a:p>
            <a:r>
              <a:rPr lang="en-US" sz="2800" dirty="0"/>
              <a:t>Action Teams, or Goal Teams, or Standards Teams—whatever group documents and writes report on that Standard or goal</a:t>
            </a:r>
          </a:p>
          <a:p>
            <a:r>
              <a:rPr lang="en-US" sz="2800" dirty="0"/>
              <a:t>As inclusive as possible</a:t>
            </a:r>
          </a:p>
        </p:txBody>
      </p:sp>
      <p:sp>
        <p:nvSpPr>
          <p:cNvPr id="2" name="Title 1"/>
          <p:cNvSpPr>
            <a:spLocks noGrp="1"/>
          </p:cNvSpPr>
          <p:nvPr>
            <p:ph type="title"/>
          </p:nvPr>
        </p:nvSpPr>
        <p:spPr>
          <a:xfrm>
            <a:off x="381000" y="241300"/>
            <a:ext cx="8534400" cy="1168941"/>
          </a:xfrm>
        </p:spPr>
        <p:txBody>
          <a:bodyPr>
            <a:normAutofit fontScale="90000"/>
          </a:bodyPr>
          <a:lstStyle/>
          <a:p>
            <a:r>
              <a:rPr lang="en-US" dirty="0"/>
              <a:t>What is the organizing structure for conducting the self-study</a:t>
            </a:r>
          </a:p>
        </p:txBody>
      </p:sp>
    </p:spTree>
    <p:extLst>
      <p:ext uri="{BB962C8B-B14F-4D97-AF65-F5344CB8AC3E}">
        <p14:creationId xmlns:p14="http://schemas.microsoft.com/office/powerpoint/2010/main" val="2698283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2311399"/>
            <a:ext cx="8407893" cy="3815079"/>
          </a:xfrm>
        </p:spPr>
        <p:txBody>
          <a:bodyPr>
            <a:normAutofit/>
          </a:bodyPr>
          <a:lstStyle/>
          <a:p>
            <a:r>
              <a:rPr lang="en-US" sz="2800" dirty="0"/>
              <a:t>Minimum of one to one and a half years of self-study plus</a:t>
            </a:r>
          </a:p>
          <a:p>
            <a:r>
              <a:rPr lang="en-US" sz="2800" dirty="0"/>
              <a:t>Sample Organizational Timeline/Schedule</a:t>
            </a:r>
          </a:p>
        </p:txBody>
      </p:sp>
      <p:sp>
        <p:nvSpPr>
          <p:cNvPr id="2" name="Title 1"/>
          <p:cNvSpPr>
            <a:spLocks noGrp="1"/>
          </p:cNvSpPr>
          <p:nvPr>
            <p:ph type="title"/>
          </p:nvPr>
        </p:nvSpPr>
        <p:spPr/>
        <p:txBody>
          <a:bodyPr/>
          <a:lstStyle/>
          <a:p>
            <a:r>
              <a:rPr lang="en-US" dirty="0"/>
              <a:t>Timelines</a:t>
            </a:r>
          </a:p>
        </p:txBody>
      </p:sp>
    </p:spTree>
    <p:extLst>
      <p:ext uri="{BB962C8B-B14F-4D97-AF65-F5344CB8AC3E}">
        <p14:creationId xmlns:p14="http://schemas.microsoft.com/office/powerpoint/2010/main" val="4256720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830272695"/>
              </p:ext>
            </p:extLst>
          </p:nvPr>
        </p:nvGraphicFramePr>
        <p:xfrm>
          <a:off x="380999" y="1761742"/>
          <a:ext cx="8559801" cy="48168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lstStyle/>
          <a:p>
            <a:r>
              <a:rPr lang="en-US" dirty="0"/>
              <a:t>Timelines</a:t>
            </a:r>
          </a:p>
        </p:txBody>
      </p:sp>
    </p:spTree>
    <p:extLst>
      <p:ext uri="{BB962C8B-B14F-4D97-AF65-F5344CB8AC3E}">
        <p14:creationId xmlns:p14="http://schemas.microsoft.com/office/powerpoint/2010/main" val="3484542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5">
                                            <p:graphicEl>
                                              <a:dgm id="{8C0524A6-DCA1-4547-883A-DCD5AFEDB0AC}"/>
                                            </p:graphicEl>
                                          </p:spTgt>
                                        </p:tgtEl>
                                        <p:attrNameLst>
                                          <p:attrName>style.visibility</p:attrName>
                                        </p:attrNameLst>
                                      </p:cBhvr>
                                      <p:to>
                                        <p:strVal val="visible"/>
                                      </p:to>
                                    </p:set>
                                    <p:animEffect transition="in" filter="dissolve">
                                      <p:cBhvr>
                                        <p:cTn id="7" dur="500"/>
                                        <p:tgtEl>
                                          <p:spTgt spid="5">
                                            <p:graphicEl>
                                              <a:dgm id="{8C0524A6-DCA1-4547-883A-DCD5AFEDB0AC}"/>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graphicEl>
                                              <a:dgm id="{6DCBE28E-5560-AE4E-AE89-DD1994E6E748}"/>
                                            </p:graphicEl>
                                          </p:spTgt>
                                        </p:tgtEl>
                                        <p:attrNameLst>
                                          <p:attrName>style.visibility</p:attrName>
                                        </p:attrNameLst>
                                      </p:cBhvr>
                                      <p:to>
                                        <p:strVal val="visible"/>
                                      </p:to>
                                    </p:set>
                                    <p:animEffect transition="in" filter="dissolve">
                                      <p:cBhvr>
                                        <p:cTn id="12" dur="500"/>
                                        <p:tgtEl>
                                          <p:spTgt spid="5">
                                            <p:graphicEl>
                                              <a:dgm id="{6DCBE28E-5560-AE4E-AE89-DD1994E6E748}"/>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graphicEl>
                                              <a:dgm id="{017A6B44-0D69-D649-8052-C5A4EC5A572A}"/>
                                            </p:graphicEl>
                                          </p:spTgt>
                                        </p:tgtEl>
                                        <p:attrNameLst>
                                          <p:attrName>style.visibility</p:attrName>
                                        </p:attrNameLst>
                                      </p:cBhvr>
                                      <p:to>
                                        <p:strVal val="visible"/>
                                      </p:to>
                                    </p:set>
                                    <p:animEffect transition="in" filter="dissolve">
                                      <p:cBhvr>
                                        <p:cTn id="17" dur="500"/>
                                        <p:tgtEl>
                                          <p:spTgt spid="5">
                                            <p:graphicEl>
                                              <a:dgm id="{017A6B44-0D69-D649-8052-C5A4EC5A572A}"/>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
                                            <p:graphicEl>
                                              <a:dgm id="{AEE86B5B-E1DE-874E-AD37-712F977FE220}"/>
                                            </p:graphicEl>
                                          </p:spTgt>
                                        </p:tgtEl>
                                        <p:attrNameLst>
                                          <p:attrName>style.visibility</p:attrName>
                                        </p:attrNameLst>
                                      </p:cBhvr>
                                      <p:to>
                                        <p:strVal val="visible"/>
                                      </p:to>
                                    </p:set>
                                    <p:animEffect transition="in" filter="dissolve">
                                      <p:cBhvr>
                                        <p:cTn id="22" dur="500"/>
                                        <p:tgtEl>
                                          <p:spTgt spid="5">
                                            <p:graphicEl>
                                              <a:dgm id="{AEE86B5B-E1DE-874E-AD37-712F977FE220}"/>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
                                            <p:graphicEl>
                                              <a:dgm id="{E2EF0E13-EC4F-1047-9322-64D67758F630}"/>
                                            </p:graphicEl>
                                          </p:spTgt>
                                        </p:tgtEl>
                                        <p:attrNameLst>
                                          <p:attrName>style.visibility</p:attrName>
                                        </p:attrNameLst>
                                      </p:cBhvr>
                                      <p:to>
                                        <p:strVal val="visible"/>
                                      </p:to>
                                    </p:set>
                                    <p:animEffect transition="in" filter="dissolve">
                                      <p:cBhvr>
                                        <p:cTn id="27" dur="500"/>
                                        <p:tgtEl>
                                          <p:spTgt spid="5">
                                            <p:graphicEl>
                                              <a:dgm id="{E2EF0E13-EC4F-1047-9322-64D67758F630}"/>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
                                            <p:graphicEl>
                                              <a:dgm id="{8BB72794-356B-7745-89FA-940FF1C7EF8D}"/>
                                            </p:graphicEl>
                                          </p:spTgt>
                                        </p:tgtEl>
                                        <p:attrNameLst>
                                          <p:attrName>style.visibility</p:attrName>
                                        </p:attrNameLst>
                                      </p:cBhvr>
                                      <p:to>
                                        <p:strVal val="visible"/>
                                      </p:to>
                                    </p:set>
                                    <p:animEffect transition="in" filter="dissolve">
                                      <p:cBhvr>
                                        <p:cTn id="32" dur="500"/>
                                        <p:tgtEl>
                                          <p:spTgt spid="5">
                                            <p:graphicEl>
                                              <a:dgm id="{8BB72794-356B-7745-89FA-940FF1C7EF8D}"/>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
                                            <p:graphicEl>
                                              <a:dgm id="{F801A556-5AB1-714D-B3FC-3C86707BDE19}"/>
                                            </p:graphicEl>
                                          </p:spTgt>
                                        </p:tgtEl>
                                        <p:attrNameLst>
                                          <p:attrName>style.visibility</p:attrName>
                                        </p:attrNameLst>
                                      </p:cBhvr>
                                      <p:to>
                                        <p:strVal val="visible"/>
                                      </p:to>
                                    </p:set>
                                    <p:animEffect transition="in" filter="dissolve">
                                      <p:cBhvr>
                                        <p:cTn id="37" dur="500"/>
                                        <p:tgtEl>
                                          <p:spTgt spid="5">
                                            <p:graphicEl>
                                              <a:dgm id="{F801A556-5AB1-714D-B3FC-3C86707BDE19}"/>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
                                            <p:graphicEl>
                                              <a:dgm id="{6A18202E-3C02-654C-8AE7-F27D70E82D3E}"/>
                                            </p:graphicEl>
                                          </p:spTgt>
                                        </p:tgtEl>
                                        <p:attrNameLst>
                                          <p:attrName>style.visibility</p:attrName>
                                        </p:attrNameLst>
                                      </p:cBhvr>
                                      <p:to>
                                        <p:strVal val="visible"/>
                                      </p:to>
                                    </p:set>
                                    <p:animEffect transition="in" filter="dissolve">
                                      <p:cBhvr>
                                        <p:cTn id="42" dur="500"/>
                                        <p:tgtEl>
                                          <p:spTgt spid="5">
                                            <p:graphicEl>
                                              <a:dgm id="{6A18202E-3C02-654C-8AE7-F27D70E82D3E}"/>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5">
                                            <p:graphicEl>
                                              <a:dgm id="{3CE6309E-E833-6C4B-8EE0-9E127CEC4E39}"/>
                                            </p:graphicEl>
                                          </p:spTgt>
                                        </p:tgtEl>
                                        <p:attrNameLst>
                                          <p:attrName>style.visibility</p:attrName>
                                        </p:attrNameLst>
                                      </p:cBhvr>
                                      <p:to>
                                        <p:strVal val="visible"/>
                                      </p:to>
                                    </p:set>
                                    <p:animEffect transition="in" filter="dissolve">
                                      <p:cBhvr>
                                        <p:cTn id="47" dur="500"/>
                                        <p:tgtEl>
                                          <p:spTgt spid="5">
                                            <p:graphicEl>
                                              <a:dgm id="{3CE6309E-E833-6C4B-8EE0-9E127CEC4E39}"/>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5">
                                            <p:graphicEl>
                                              <a:dgm id="{89F0B6B4-A9D3-DF40-B45F-336F85E43AD9}"/>
                                            </p:graphicEl>
                                          </p:spTgt>
                                        </p:tgtEl>
                                        <p:attrNameLst>
                                          <p:attrName>style.visibility</p:attrName>
                                        </p:attrNameLst>
                                      </p:cBhvr>
                                      <p:to>
                                        <p:strVal val="visible"/>
                                      </p:to>
                                    </p:set>
                                    <p:animEffect transition="in" filter="dissolve">
                                      <p:cBhvr>
                                        <p:cTn id="52" dur="500"/>
                                        <p:tgtEl>
                                          <p:spTgt spid="5">
                                            <p:graphicEl>
                                              <a:dgm id="{89F0B6B4-A9D3-DF40-B45F-336F85E43AD9}"/>
                                            </p:graphic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5">
                                            <p:graphicEl>
                                              <a:dgm id="{E3159BDD-525F-384E-9E22-E98F1E2CD8BC}"/>
                                            </p:graphicEl>
                                          </p:spTgt>
                                        </p:tgtEl>
                                        <p:attrNameLst>
                                          <p:attrName>style.visibility</p:attrName>
                                        </p:attrNameLst>
                                      </p:cBhvr>
                                      <p:to>
                                        <p:strVal val="visible"/>
                                      </p:to>
                                    </p:set>
                                    <p:animEffect transition="in" filter="dissolve">
                                      <p:cBhvr>
                                        <p:cTn id="57" dur="500"/>
                                        <p:tgtEl>
                                          <p:spTgt spid="5">
                                            <p:graphicEl>
                                              <a:dgm id="{E3159BDD-525F-384E-9E22-E98F1E2CD8BC}"/>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719071"/>
            <a:ext cx="8407893" cy="2954529"/>
          </a:xfrm>
        </p:spPr>
        <p:txBody>
          <a:bodyPr>
            <a:normAutofit/>
          </a:bodyPr>
          <a:lstStyle/>
          <a:p>
            <a:r>
              <a:rPr lang="en-US" sz="2800" dirty="0"/>
              <a:t>Should tell a story</a:t>
            </a:r>
          </a:p>
          <a:p>
            <a:pPr lvl="1"/>
            <a:r>
              <a:rPr lang="en-US" sz="2400" dirty="0"/>
              <a:t>Context of the School</a:t>
            </a:r>
          </a:p>
          <a:p>
            <a:pPr lvl="1"/>
            <a:r>
              <a:rPr lang="en-US" sz="2400" dirty="0"/>
              <a:t>Standards for Accreditation</a:t>
            </a:r>
          </a:p>
          <a:p>
            <a:pPr lvl="1"/>
            <a:r>
              <a:rPr lang="en-US" sz="2400" dirty="0"/>
              <a:t>Planning Process</a:t>
            </a:r>
          </a:p>
          <a:p>
            <a:pPr lvl="1"/>
            <a:r>
              <a:rPr lang="en-US" sz="2400" dirty="0"/>
              <a:t>Content of the School Improvement Plan</a:t>
            </a:r>
          </a:p>
          <a:p>
            <a:pPr lvl="1"/>
            <a:endParaRPr lang="en-US" sz="2400" dirty="0"/>
          </a:p>
        </p:txBody>
      </p:sp>
      <p:sp>
        <p:nvSpPr>
          <p:cNvPr id="2" name="Title 1"/>
          <p:cNvSpPr>
            <a:spLocks noGrp="1"/>
          </p:cNvSpPr>
          <p:nvPr>
            <p:ph type="title"/>
          </p:nvPr>
        </p:nvSpPr>
        <p:spPr/>
        <p:txBody>
          <a:bodyPr/>
          <a:lstStyle/>
          <a:p>
            <a:r>
              <a:rPr lang="en-US" dirty="0"/>
              <a:t>Final Self-Study Document</a:t>
            </a:r>
          </a:p>
        </p:txBody>
      </p:sp>
      <p:sp>
        <p:nvSpPr>
          <p:cNvPr id="4" name="TextBox 3"/>
          <p:cNvSpPr txBox="1"/>
          <p:nvPr/>
        </p:nvSpPr>
        <p:spPr>
          <a:xfrm>
            <a:off x="571500" y="5080000"/>
            <a:ext cx="8089160" cy="461665"/>
          </a:xfrm>
          <a:prstGeom prst="rect">
            <a:avLst/>
          </a:prstGeom>
          <a:noFill/>
        </p:spPr>
        <p:txBody>
          <a:bodyPr wrap="square" rtlCol="0">
            <a:spAutoFit/>
          </a:bodyPr>
          <a:lstStyle/>
          <a:p>
            <a:pPr marL="0" lvl="1" algn="ctr"/>
            <a:r>
              <a:rPr lang="en-US" sz="2400" b="1" dirty="0">
                <a:solidFill>
                  <a:schemeClr val="accent2"/>
                </a:solidFill>
              </a:rPr>
              <a:t>Due four to six weeks prior to the on-site visit</a:t>
            </a:r>
          </a:p>
        </p:txBody>
      </p:sp>
    </p:spTree>
    <p:extLst>
      <p:ext uri="{BB962C8B-B14F-4D97-AF65-F5344CB8AC3E}">
        <p14:creationId xmlns:p14="http://schemas.microsoft.com/office/powerpoint/2010/main" val="4015355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childTnLst>
                          </p:cTn>
                        </p:par>
                        <p:par>
                          <p:cTn id="24" fill="hold">
                            <p:stCondLst>
                              <p:cond delay="2500"/>
                            </p:stCondLst>
                            <p:childTnLst>
                              <p:par>
                                <p:cTn id="25" presetID="56" presetClass="entr" presetSubtype="0" fill="hold" grpId="0" nodeType="afterEffect">
                                  <p:stCondLst>
                                    <p:cond delay="0"/>
                                  </p:stCondLst>
                                  <p:iterate type="lt">
                                    <p:tmPct val="10000"/>
                                  </p:iterate>
                                  <p:childTnLst>
                                    <p:set>
                                      <p:cBhvr>
                                        <p:cTn id="26" dur="1" fill="hold">
                                          <p:stCondLst>
                                            <p:cond delay="0"/>
                                          </p:stCondLst>
                                        </p:cTn>
                                        <p:tgtEl>
                                          <p:spTgt spid="4"/>
                                        </p:tgtEl>
                                        <p:attrNameLst>
                                          <p:attrName>style.visibility</p:attrName>
                                        </p:attrNameLst>
                                      </p:cBhvr>
                                      <p:to>
                                        <p:strVal val="visible"/>
                                      </p:to>
                                    </p:set>
                                    <p:anim by="(-#ppt_w*2)" calcmode="lin" valueType="num">
                                      <p:cBhvr rctx="PPT">
                                        <p:cTn id="27" dur="500" autoRev="1" fill="hold">
                                          <p:stCondLst>
                                            <p:cond delay="0"/>
                                          </p:stCondLst>
                                        </p:cTn>
                                        <p:tgtEl>
                                          <p:spTgt spid="4"/>
                                        </p:tgtEl>
                                        <p:attrNameLst>
                                          <p:attrName>ppt_w</p:attrName>
                                        </p:attrNameLst>
                                      </p:cBhvr>
                                    </p:anim>
                                    <p:anim by="(#ppt_w*0.50)" calcmode="lin" valueType="num">
                                      <p:cBhvr>
                                        <p:cTn id="28" dur="500" decel="50000" autoRev="1" fill="hold">
                                          <p:stCondLst>
                                            <p:cond delay="0"/>
                                          </p:stCondLst>
                                        </p:cTn>
                                        <p:tgtEl>
                                          <p:spTgt spid="4"/>
                                        </p:tgtEl>
                                        <p:attrNameLst>
                                          <p:attrName>ppt_x</p:attrName>
                                        </p:attrNameLst>
                                      </p:cBhvr>
                                    </p:anim>
                                    <p:anim from="(-#ppt_h/2)" to="(#ppt_y)" calcmode="lin" valueType="num">
                                      <p:cBhvr>
                                        <p:cTn id="29" dur="1000" fill="hold">
                                          <p:stCondLst>
                                            <p:cond delay="0"/>
                                          </p:stCondLst>
                                        </p:cTn>
                                        <p:tgtEl>
                                          <p:spTgt spid="4"/>
                                        </p:tgtEl>
                                        <p:attrNameLst>
                                          <p:attrName>ppt_y</p:attrName>
                                        </p:attrNameLst>
                                      </p:cBhvr>
                                    </p:anim>
                                    <p:animRot by="21600000">
                                      <p:cBhvr>
                                        <p:cTn id="30" dur="1000" fill="hold">
                                          <p:stCondLst>
                                            <p:cond delay="0"/>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2082799"/>
            <a:ext cx="8407893" cy="4043679"/>
          </a:xfrm>
        </p:spPr>
        <p:txBody>
          <a:bodyPr>
            <a:normAutofit/>
          </a:bodyPr>
          <a:lstStyle/>
          <a:p>
            <a:r>
              <a:rPr lang="en-US" sz="3200" dirty="0"/>
              <a:t>National Office and Accreditation Chair</a:t>
            </a:r>
          </a:p>
          <a:p>
            <a:r>
              <a:rPr lang="en-US" sz="3200" dirty="0"/>
              <a:t>Limited input from School</a:t>
            </a:r>
          </a:p>
          <a:p>
            <a:r>
              <a:rPr lang="en-US" sz="3200" dirty="0"/>
              <a:t>Three to Five Members depending on size of school and Regional Team</a:t>
            </a:r>
          </a:p>
          <a:p>
            <a:endParaRPr lang="en-US" sz="3200" dirty="0"/>
          </a:p>
        </p:txBody>
      </p:sp>
      <p:sp>
        <p:nvSpPr>
          <p:cNvPr id="2" name="Title 1"/>
          <p:cNvSpPr>
            <a:spLocks noGrp="1"/>
          </p:cNvSpPr>
          <p:nvPr>
            <p:ph type="title"/>
          </p:nvPr>
        </p:nvSpPr>
        <p:spPr/>
        <p:txBody>
          <a:bodyPr/>
          <a:lstStyle/>
          <a:p>
            <a:r>
              <a:rPr lang="en-US" dirty="0"/>
              <a:t>Selection of the Visiting Team</a:t>
            </a:r>
          </a:p>
        </p:txBody>
      </p:sp>
    </p:spTree>
    <p:extLst>
      <p:ext uri="{BB962C8B-B14F-4D97-AF65-F5344CB8AC3E}">
        <p14:creationId xmlns:p14="http://schemas.microsoft.com/office/powerpoint/2010/main" val="1702780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2070099"/>
            <a:ext cx="8407893" cy="4056379"/>
          </a:xfrm>
        </p:spPr>
        <p:txBody>
          <a:bodyPr>
            <a:normAutofit/>
          </a:bodyPr>
          <a:lstStyle/>
          <a:p>
            <a:r>
              <a:rPr lang="en-US" sz="2800" dirty="0"/>
              <a:t>Artifacts and Exhibits that relate to Standards</a:t>
            </a:r>
          </a:p>
          <a:p>
            <a:r>
              <a:rPr lang="en-US" sz="2800" dirty="0"/>
              <a:t>Schedule approved by the Chair and School</a:t>
            </a:r>
          </a:p>
          <a:p>
            <a:r>
              <a:rPr lang="en-US" sz="2800" dirty="0"/>
              <a:t>Three and a half day visit</a:t>
            </a:r>
          </a:p>
          <a:p>
            <a:r>
              <a:rPr lang="en-US" sz="2800" dirty="0"/>
              <a:t>Typically Sunday through Wednesday</a:t>
            </a:r>
          </a:p>
          <a:p>
            <a:r>
              <a:rPr lang="en-US" sz="2800" dirty="0"/>
              <a:t>Team conducts interviews with administrative leaders, staff, students, parents and other stakeholders, makes professional observations, examines artifacts</a:t>
            </a:r>
          </a:p>
          <a:p>
            <a:endParaRPr lang="en-US" sz="2800" dirty="0"/>
          </a:p>
          <a:p>
            <a:endParaRPr lang="en-US" sz="2800" dirty="0"/>
          </a:p>
        </p:txBody>
      </p:sp>
      <p:sp>
        <p:nvSpPr>
          <p:cNvPr id="2" name="Title 1"/>
          <p:cNvSpPr>
            <a:spLocks noGrp="1"/>
          </p:cNvSpPr>
          <p:nvPr>
            <p:ph type="title"/>
          </p:nvPr>
        </p:nvSpPr>
        <p:spPr/>
        <p:txBody>
          <a:bodyPr/>
          <a:lstStyle/>
          <a:p>
            <a:r>
              <a:rPr lang="en-US" dirty="0"/>
              <a:t>What happens </a:t>
            </a:r>
            <a:br>
              <a:rPr lang="en-US" dirty="0"/>
            </a:br>
            <a:r>
              <a:rPr lang="en-US" dirty="0"/>
              <a:t>during the visit?</a:t>
            </a:r>
          </a:p>
        </p:txBody>
      </p:sp>
    </p:spTree>
    <p:extLst>
      <p:ext uri="{BB962C8B-B14F-4D97-AF65-F5344CB8AC3E}">
        <p14:creationId xmlns:p14="http://schemas.microsoft.com/office/powerpoint/2010/main" val="1385327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2158999"/>
            <a:ext cx="8407893" cy="3967479"/>
          </a:xfrm>
        </p:spPr>
        <p:txBody>
          <a:bodyPr>
            <a:normAutofit/>
          </a:bodyPr>
          <a:lstStyle/>
          <a:p>
            <a:r>
              <a:rPr lang="en-US" sz="2800" dirty="0"/>
              <a:t>Team engages in professional deliberations</a:t>
            </a:r>
          </a:p>
          <a:p>
            <a:r>
              <a:rPr lang="en-US" sz="2800" dirty="0"/>
              <a:t>Reaches consensus on standards, commendations, recommendations including an accreditation recommendation.</a:t>
            </a:r>
          </a:p>
          <a:p>
            <a:r>
              <a:rPr lang="en-US" sz="2800" dirty="0"/>
              <a:t>Creates and presents an oral exit report</a:t>
            </a:r>
          </a:p>
          <a:p>
            <a:r>
              <a:rPr lang="en-US" sz="2800" dirty="0"/>
              <a:t>Formulates and submits a written report</a:t>
            </a:r>
          </a:p>
        </p:txBody>
      </p:sp>
      <p:sp>
        <p:nvSpPr>
          <p:cNvPr id="4" name="Title 1"/>
          <p:cNvSpPr>
            <a:spLocks noGrp="1"/>
          </p:cNvSpPr>
          <p:nvPr>
            <p:ph type="title"/>
          </p:nvPr>
        </p:nvSpPr>
        <p:spPr/>
        <p:txBody>
          <a:bodyPr/>
          <a:lstStyle/>
          <a:p>
            <a:r>
              <a:rPr lang="en-US" dirty="0"/>
              <a:t>What happens </a:t>
            </a:r>
            <a:br>
              <a:rPr lang="en-US" dirty="0"/>
            </a:br>
            <a:r>
              <a:rPr lang="en-US" dirty="0"/>
              <a:t>during the visit cont’d?</a:t>
            </a:r>
          </a:p>
        </p:txBody>
      </p:sp>
    </p:spTree>
    <p:extLst>
      <p:ext uri="{BB962C8B-B14F-4D97-AF65-F5344CB8AC3E}">
        <p14:creationId xmlns:p14="http://schemas.microsoft.com/office/powerpoint/2010/main" val="4085817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981199"/>
            <a:ext cx="8407893" cy="4145279"/>
          </a:xfrm>
        </p:spPr>
        <p:txBody>
          <a:bodyPr>
            <a:normAutofit/>
          </a:bodyPr>
          <a:lstStyle/>
          <a:p>
            <a:r>
              <a:rPr lang="en-US" sz="2800" dirty="0"/>
              <a:t>Brief overview of the CEASD Protocol</a:t>
            </a:r>
          </a:p>
          <a:p>
            <a:r>
              <a:rPr lang="en-US" sz="2800" dirty="0"/>
              <a:t>Based on Middle States Accreditation For Growth (AFG)</a:t>
            </a:r>
          </a:p>
          <a:p>
            <a:r>
              <a:rPr lang="en-US" sz="2800" dirty="0"/>
              <a:t>Presentation of the CEASD/AFG Standards</a:t>
            </a:r>
          </a:p>
          <a:p>
            <a:r>
              <a:rPr lang="en-US" sz="2800" dirty="0"/>
              <a:t>Timeline for the process</a:t>
            </a:r>
          </a:p>
          <a:p>
            <a:r>
              <a:rPr lang="en-US" sz="2800" dirty="0"/>
              <a:t>Role of the Visiting Committee</a:t>
            </a:r>
          </a:p>
          <a:p>
            <a:r>
              <a:rPr lang="en-US" sz="2800" dirty="0"/>
              <a:t>A Plug to recruit more site visitors</a:t>
            </a:r>
          </a:p>
        </p:txBody>
      </p:sp>
      <p:sp>
        <p:nvSpPr>
          <p:cNvPr id="2" name="Title 1"/>
          <p:cNvSpPr>
            <a:spLocks noGrp="1"/>
          </p:cNvSpPr>
          <p:nvPr>
            <p:ph type="title"/>
          </p:nvPr>
        </p:nvSpPr>
        <p:spPr/>
        <p:txBody>
          <a:bodyPr/>
          <a:lstStyle/>
          <a:p>
            <a:r>
              <a:rPr lang="en-US" dirty="0"/>
              <a:t>What we are doing today…</a:t>
            </a:r>
          </a:p>
        </p:txBody>
      </p:sp>
    </p:spTree>
    <p:extLst>
      <p:ext uri="{BB962C8B-B14F-4D97-AF65-F5344CB8AC3E}">
        <p14:creationId xmlns:p14="http://schemas.microsoft.com/office/powerpoint/2010/main" val="816141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ssolve">
                                      <p:cBhvr>
                                        <p:cTn id="13" dur="500"/>
                                        <p:tgtEl>
                                          <p:spTgt spid="3">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dissolve">
                                      <p:cBhvr>
                                        <p:cTn id="16" dur="500"/>
                                        <p:tgtEl>
                                          <p:spTgt spid="3">
                                            <p:txEl>
                                              <p:pRg st="3" end="3"/>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dissolve">
                                      <p:cBhvr>
                                        <p:cTn id="19" dur="500"/>
                                        <p:tgtEl>
                                          <p:spTgt spid="3">
                                            <p:txEl>
                                              <p:pRg st="4" end="4"/>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dissolv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45720" indent="0" algn="ctr">
              <a:buNone/>
            </a:pPr>
            <a:r>
              <a:rPr lang="en-US" sz="2800" dirty="0">
                <a:solidFill>
                  <a:schemeClr val="accent2"/>
                </a:solidFill>
              </a:rPr>
              <a:t>Data  </a:t>
            </a:r>
            <a:r>
              <a:rPr lang="en-US" sz="2800" dirty="0">
                <a:solidFill>
                  <a:schemeClr val="accent2"/>
                </a:solidFill>
                <a:latin typeface="Wingdings"/>
                <a:ea typeface="Wingdings"/>
                <a:cs typeface="Wingdings"/>
                <a:sym typeface="Wingdings"/>
              </a:rPr>
              <a:t></a:t>
            </a:r>
            <a:r>
              <a:rPr lang="en-US" sz="2800" dirty="0">
                <a:solidFill>
                  <a:schemeClr val="accent2"/>
                </a:solidFill>
              </a:rPr>
              <a:t>  Information   </a:t>
            </a:r>
            <a:r>
              <a:rPr lang="en-US" sz="2800" dirty="0">
                <a:solidFill>
                  <a:schemeClr val="accent2"/>
                </a:solidFill>
                <a:latin typeface="Wingdings"/>
                <a:ea typeface="Wingdings"/>
                <a:cs typeface="Wingdings"/>
                <a:sym typeface="Wingdings"/>
              </a:rPr>
              <a:t> </a:t>
            </a:r>
            <a:r>
              <a:rPr lang="en-US" sz="2800" dirty="0">
                <a:solidFill>
                  <a:schemeClr val="accent2"/>
                </a:solidFill>
              </a:rPr>
              <a:t>Evidence</a:t>
            </a:r>
          </a:p>
        </p:txBody>
      </p:sp>
      <p:sp>
        <p:nvSpPr>
          <p:cNvPr id="2" name="Title 1"/>
          <p:cNvSpPr>
            <a:spLocks noGrp="1"/>
          </p:cNvSpPr>
          <p:nvPr>
            <p:ph type="title"/>
          </p:nvPr>
        </p:nvSpPr>
        <p:spPr/>
        <p:txBody>
          <a:bodyPr/>
          <a:lstStyle/>
          <a:p>
            <a:r>
              <a:rPr lang="en-US" dirty="0"/>
              <a:t>The Team Depends On</a:t>
            </a:r>
          </a:p>
        </p:txBody>
      </p:sp>
      <p:graphicFrame>
        <p:nvGraphicFramePr>
          <p:cNvPr id="5" name="Content Placeholder 3"/>
          <p:cNvGraphicFramePr>
            <a:graphicFrameLocks/>
          </p:cNvGraphicFramePr>
          <p:nvPr>
            <p:extLst>
              <p:ext uri="{D42A27DB-BD31-4B8C-83A1-F6EECF244321}">
                <p14:modId xmlns:p14="http://schemas.microsoft.com/office/powerpoint/2010/main" val="2551465827"/>
              </p:ext>
            </p:extLst>
          </p:nvPr>
        </p:nvGraphicFramePr>
        <p:xfrm>
          <a:off x="1384299" y="2514600"/>
          <a:ext cx="6362701" cy="3967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3232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600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6500"/>
                            </p:stCondLst>
                            <p:childTnLst>
                              <p:par>
                                <p:cTn id="9" presetID="6" presetClass="entr" presetSubtype="32" fill="hold" grpId="0" nodeType="afterEffect">
                                  <p:stCondLst>
                                    <p:cond delay="0"/>
                                  </p:stCondLst>
                                  <p:childTnLst>
                                    <p:set>
                                      <p:cBhvr>
                                        <p:cTn id="10" dur="1" fill="hold">
                                          <p:stCondLst>
                                            <p:cond delay="0"/>
                                          </p:stCondLst>
                                        </p:cTn>
                                        <p:tgtEl>
                                          <p:spTgt spid="5">
                                            <p:graphicEl>
                                              <a:dgm id="{B4599E6F-BC13-764F-B43E-E46DA96B0D94}"/>
                                            </p:graphicEl>
                                          </p:spTgt>
                                        </p:tgtEl>
                                        <p:attrNameLst>
                                          <p:attrName>style.visibility</p:attrName>
                                        </p:attrNameLst>
                                      </p:cBhvr>
                                      <p:to>
                                        <p:strVal val="visible"/>
                                      </p:to>
                                    </p:set>
                                    <p:animEffect transition="in" filter="circle(out)">
                                      <p:cBhvr>
                                        <p:cTn id="11" dur="2000"/>
                                        <p:tgtEl>
                                          <p:spTgt spid="5">
                                            <p:graphicEl>
                                              <a:dgm id="{B4599E6F-BC13-764F-B43E-E46DA96B0D94}"/>
                                            </p:graphicEl>
                                          </p:spTgt>
                                        </p:tgtEl>
                                      </p:cBhvr>
                                    </p:animEffect>
                                  </p:childTnLst>
                                </p:cTn>
                              </p:par>
                            </p:childTnLst>
                          </p:cTn>
                        </p:par>
                        <p:par>
                          <p:cTn id="12" fill="hold">
                            <p:stCondLst>
                              <p:cond delay="8500"/>
                            </p:stCondLst>
                            <p:childTnLst>
                              <p:par>
                                <p:cTn id="13" presetID="6" presetClass="entr" presetSubtype="32" fill="hold" grpId="0" nodeType="afterEffect">
                                  <p:stCondLst>
                                    <p:cond delay="0"/>
                                  </p:stCondLst>
                                  <p:childTnLst>
                                    <p:set>
                                      <p:cBhvr>
                                        <p:cTn id="14" dur="1" fill="hold">
                                          <p:stCondLst>
                                            <p:cond delay="0"/>
                                          </p:stCondLst>
                                        </p:cTn>
                                        <p:tgtEl>
                                          <p:spTgt spid="5">
                                            <p:graphicEl>
                                              <a:dgm id="{244F02CD-31E9-2847-8CD9-9B9115966C04}"/>
                                            </p:graphicEl>
                                          </p:spTgt>
                                        </p:tgtEl>
                                        <p:attrNameLst>
                                          <p:attrName>style.visibility</p:attrName>
                                        </p:attrNameLst>
                                      </p:cBhvr>
                                      <p:to>
                                        <p:strVal val="visible"/>
                                      </p:to>
                                    </p:set>
                                    <p:animEffect transition="in" filter="circle(out)">
                                      <p:cBhvr>
                                        <p:cTn id="15" dur="2000"/>
                                        <p:tgtEl>
                                          <p:spTgt spid="5">
                                            <p:graphicEl>
                                              <a:dgm id="{244F02CD-31E9-2847-8CD9-9B9115966C04}"/>
                                            </p:graphicEl>
                                          </p:spTgt>
                                        </p:tgtEl>
                                      </p:cBhvr>
                                    </p:animEffect>
                                  </p:childTnLst>
                                </p:cTn>
                              </p:par>
                            </p:childTnLst>
                          </p:cTn>
                        </p:par>
                        <p:par>
                          <p:cTn id="16" fill="hold">
                            <p:stCondLst>
                              <p:cond delay="10500"/>
                            </p:stCondLst>
                            <p:childTnLst>
                              <p:par>
                                <p:cTn id="17" presetID="6" presetClass="entr" presetSubtype="32" fill="hold" grpId="0" nodeType="afterEffect">
                                  <p:stCondLst>
                                    <p:cond delay="0"/>
                                  </p:stCondLst>
                                  <p:childTnLst>
                                    <p:set>
                                      <p:cBhvr>
                                        <p:cTn id="18" dur="1" fill="hold">
                                          <p:stCondLst>
                                            <p:cond delay="0"/>
                                          </p:stCondLst>
                                        </p:cTn>
                                        <p:tgtEl>
                                          <p:spTgt spid="5">
                                            <p:graphicEl>
                                              <a:dgm id="{24070F8D-6288-B742-857D-F426A2387EFA}"/>
                                            </p:graphicEl>
                                          </p:spTgt>
                                        </p:tgtEl>
                                        <p:attrNameLst>
                                          <p:attrName>style.visibility</p:attrName>
                                        </p:attrNameLst>
                                      </p:cBhvr>
                                      <p:to>
                                        <p:strVal val="visible"/>
                                      </p:to>
                                    </p:set>
                                    <p:animEffect transition="in" filter="circle(out)">
                                      <p:cBhvr>
                                        <p:cTn id="19" dur="2000"/>
                                        <p:tgtEl>
                                          <p:spTgt spid="5">
                                            <p:graphicEl>
                                              <a:dgm id="{24070F8D-6288-B742-857D-F426A2387EF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Sub>
          <a:bldDgm bld="one"/>
        </p:bldSub>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968499"/>
            <a:ext cx="8407893" cy="4157979"/>
          </a:xfrm>
        </p:spPr>
        <p:txBody>
          <a:bodyPr>
            <a:normAutofit/>
          </a:bodyPr>
          <a:lstStyle/>
          <a:p>
            <a:r>
              <a:rPr lang="en-US" sz="2800" b="1" dirty="0">
                <a:solidFill>
                  <a:schemeClr val="accent2"/>
                </a:solidFill>
              </a:rPr>
              <a:t>Evidence</a:t>
            </a:r>
            <a:r>
              <a:rPr lang="en-US" sz="2800" dirty="0"/>
              <a:t> is factual information that is not influenced by opinion or personal preference</a:t>
            </a:r>
          </a:p>
          <a:p>
            <a:pPr lvl="1"/>
            <a:r>
              <a:rPr lang="en-US" sz="2400" b="1" dirty="0">
                <a:solidFill>
                  <a:srgbClr val="A32323"/>
                </a:solidFill>
              </a:rPr>
              <a:t>Sources of Evidence</a:t>
            </a:r>
          </a:p>
          <a:p>
            <a:pPr lvl="2"/>
            <a:r>
              <a:rPr lang="fr-FR" sz="2000" dirty="0" err="1"/>
              <a:t>Assessments</a:t>
            </a:r>
            <a:r>
              <a:rPr lang="fr-FR" sz="2000" dirty="0"/>
              <a:t>, </a:t>
            </a:r>
            <a:r>
              <a:rPr lang="fr-FR" sz="2000" dirty="0" err="1"/>
              <a:t>achievement</a:t>
            </a:r>
            <a:r>
              <a:rPr lang="fr-FR" sz="2000" dirty="0"/>
              <a:t> data, exit data, observation data, interview data, participation data, </a:t>
            </a:r>
            <a:r>
              <a:rPr lang="fr-FR" sz="2000" dirty="0" err="1"/>
              <a:t>survey</a:t>
            </a:r>
            <a:r>
              <a:rPr lang="fr-FR" sz="2000" dirty="0"/>
              <a:t> data</a:t>
            </a:r>
          </a:p>
          <a:p>
            <a:pPr lvl="2"/>
            <a:r>
              <a:rPr lang="en-US" sz="2000" dirty="0"/>
              <a:t>Artifacts documents, communications, materials, records</a:t>
            </a:r>
          </a:p>
          <a:p>
            <a:pPr lvl="1"/>
            <a:r>
              <a:rPr lang="en-US" sz="2400" b="1" dirty="0">
                <a:solidFill>
                  <a:srgbClr val="A32323"/>
                </a:solidFill>
              </a:rPr>
              <a:t>Evidence Must Be</a:t>
            </a:r>
          </a:p>
          <a:p>
            <a:pPr lvl="2"/>
            <a:r>
              <a:rPr lang="en-US" sz="2000" dirty="0"/>
              <a:t>Fair, honest, free of bias reliable: consistent, representative valid: relevant, matched to standard</a:t>
            </a:r>
          </a:p>
        </p:txBody>
      </p:sp>
      <p:sp>
        <p:nvSpPr>
          <p:cNvPr id="2" name="Title 1"/>
          <p:cNvSpPr>
            <a:spLocks noGrp="1"/>
          </p:cNvSpPr>
          <p:nvPr>
            <p:ph type="title"/>
          </p:nvPr>
        </p:nvSpPr>
        <p:spPr/>
        <p:txBody>
          <a:bodyPr/>
          <a:lstStyle/>
          <a:p>
            <a:r>
              <a:rPr lang="en-US" dirty="0"/>
              <a:t>What is evidence…</a:t>
            </a:r>
          </a:p>
        </p:txBody>
      </p:sp>
    </p:spTree>
    <p:extLst>
      <p:ext uri="{BB962C8B-B14F-4D97-AF65-F5344CB8AC3E}">
        <p14:creationId xmlns:p14="http://schemas.microsoft.com/office/powerpoint/2010/main" val="1085217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childTnLst>
                          </p:cTn>
                        </p:par>
                        <p:par>
                          <p:cTn id="24" fill="hold">
                            <p:stCondLst>
                              <p:cond delay="2500"/>
                            </p:stCondLst>
                            <p:childTnLst>
                              <p:par>
                                <p:cTn id="25" presetID="9"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2273299"/>
            <a:ext cx="8407893" cy="3853179"/>
          </a:xfrm>
        </p:spPr>
        <p:txBody>
          <a:bodyPr>
            <a:normAutofit/>
          </a:bodyPr>
          <a:lstStyle/>
          <a:p>
            <a:r>
              <a:rPr lang="en-US" sz="2800" dirty="0"/>
              <a:t>Very important to CEASD</a:t>
            </a:r>
          </a:p>
          <a:p>
            <a:r>
              <a:rPr lang="en-US" sz="2800" dirty="0"/>
              <a:t>Varies among regional teams</a:t>
            </a:r>
          </a:p>
          <a:p>
            <a:r>
              <a:rPr lang="en-US" sz="2800" dirty="0"/>
              <a:t>Purpose to corroborate self-study or information gained through interviews</a:t>
            </a:r>
          </a:p>
        </p:txBody>
      </p:sp>
      <p:sp>
        <p:nvSpPr>
          <p:cNvPr id="2" name="Title 1"/>
          <p:cNvSpPr>
            <a:spLocks noGrp="1"/>
          </p:cNvSpPr>
          <p:nvPr>
            <p:ph type="title"/>
          </p:nvPr>
        </p:nvSpPr>
        <p:spPr/>
        <p:txBody>
          <a:bodyPr/>
          <a:lstStyle/>
          <a:p>
            <a:r>
              <a:rPr lang="en-US" dirty="0"/>
              <a:t>Classroom/Dorm Observations</a:t>
            </a:r>
          </a:p>
        </p:txBody>
      </p:sp>
    </p:spTree>
    <p:extLst>
      <p:ext uri="{BB962C8B-B14F-4D97-AF65-F5344CB8AC3E}">
        <p14:creationId xmlns:p14="http://schemas.microsoft.com/office/powerpoint/2010/main" val="2744407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2108199"/>
            <a:ext cx="8407893" cy="4018279"/>
          </a:xfrm>
        </p:spPr>
        <p:txBody>
          <a:bodyPr>
            <a:normAutofit/>
          </a:bodyPr>
          <a:lstStyle/>
          <a:p>
            <a:r>
              <a:rPr lang="en-US" sz="2800" dirty="0"/>
              <a:t>KISS Principle</a:t>
            </a:r>
          </a:p>
          <a:p>
            <a:r>
              <a:rPr lang="en-US" sz="2800" dirty="0"/>
              <a:t>Organized</a:t>
            </a:r>
          </a:p>
          <a:p>
            <a:r>
              <a:rPr lang="en-US" sz="2800" dirty="0"/>
              <a:t>Easy to manage</a:t>
            </a:r>
          </a:p>
          <a:p>
            <a:r>
              <a:rPr lang="en-US" sz="2800" dirty="0"/>
              <a:t>ORGANIZED BY STANDARD</a:t>
            </a:r>
          </a:p>
        </p:txBody>
      </p:sp>
      <p:sp>
        <p:nvSpPr>
          <p:cNvPr id="2" name="Title 1"/>
          <p:cNvSpPr>
            <a:spLocks noGrp="1"/>
          </p:cNvSpPr>
          <p:nvPr>
            <p:ph type="title"/>
          </p:nvPr>
        </p:nvSpPr>
        <p:spPr/>
        <p:txBody>
          <a:bodyPr/>
          <a:lstStyle/>
          <a:p>
            <a:r>
              <a:rPr lang="en-US" dirty="0"/>
              <a:t>Exhibits or Artifacts</a:t>
            </a:r>
          </a:p>
        </p:txBody>
      </p:sp>
    </p:spTree>
    <p:extLst>
      <p:ext uri="{BB962C8B-B14F-4D97-AF65-F5344CB8AC3E}">
        <p14:creationId xmlns:p14="http://schemas.microsoft.com/office/powerpoint/2010/main" val="1275276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968499"/>
            <a:ext cx="8407893" cy="4157979"/>
          </a:xfrm>
        </p:spPr>
        <p:txBody>
          <a:bodyPr>
            <a:normAutofit/>
          </a:bodyPr>
          <a:lstStyle/>
          <a:p>
            <a:r>
              <a:rPr lang="en-US" sz="2800" dirty="0"/>
              <a:t>High level summary</a:t>
            </a:r>
          </a:p>
          <a:p>
            <a:r>
              <a:rPr lang="en-US" sz="2800" dirty="0"/>
              <a:t>Some observations about the school’s process</a:t>
            </a:r>
          </a:p>
          <a:p>
            <a:r>
              <a:rPr lang="en-US" sz="2800" dirty="0"/>
              <a:t>Thank </a:t>
            </a:r>
            <a:r>
              <a:rPr lang="en-US" sz="2800" dirty="0" err="1"/>
              <a:t>Yous</a:t>
            </a:r>
            <a:endParaRPr lang="en-US" sz="2800" dirty="0"/>
          </a:p>
          <a:p>
            <a:r>
              <a:rPr lang="en-US" sz="2800" dirty="0"/>
              <a:t>Sample Commendations and Recommendations</a:t>
            </a:r>
          </a:p>
          <a:p>
            <a:r>
              <a:rPr lang="en-US" sz="2800" dirty="0"/>
              <a:t>What accreditation status the team will recommend to their respective governing authorities</a:t>
            </a:r>
          </a:p>
        </p:txBody>
      </p:sp>
      <p:sp>
        <p:nvSpPr>
          <p:cNvPr id="2" name="Title 1"/>
          <p:cNvSpPr>
            <a:spLocks noGrp="1"/>
          </p:cNvSpPr>
          <p:nvPr>
            <p:ph type="title"/>
          </p:nvPr>
        </p:nvSpPr>
        <p:spPr/>
        <p:txBody>
          <a:bodyPr/>
          <a:lstStyle/>
          <a:p>
            <a:r>
              <a:rPr lang="en-US" dirty="0"/>
              <a:t>The Visit ends with an Oral Exit Report</a:t>
            </a:r>
          </a:p>
        </p:txBody>
      </p:sp>
    </p:spTree>
    <p:extLst>
      <p:ext uri="{BB962C8B-B14F-4D97-AF65-F5344CB8AC3E}">
        <p14:creationId xmlns:p14="http://schemas.microsoft.com/office/powerpoint/2010/main" val="3273837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943099"/>
            <a:ext cx="8407893" cy="4183379"/>
          </a:xfrm>
        </p:spPr>
        <p:txBody>
          <a:bodyPr>
            <a:normAutofit/>
          </a:bodyPr>
          <a:lstStyle/>
          <a:p>
            <a:r>
              <a:rPr lang="en-US" sz="2800" dirty="0"/>
              <a:t>Introduction about the Context of the School</a:t>
            </a:r>
          </a:p>
          <a:p>
            <a:r>
              <a:rPr lang="en-US" sz="2800" dirty="0"/>
              <a:t>Summary of Findings/Observations related to the Standards</a:t>
            </a:r>
          </a:p>
          <a:p>
            <a:r>
              <a:rPr lang="en-US" sz="2800" dirty="0"/>
              <a:t>Commendations and Recommendations</a:t>
            </a:r>
          </a:p>
          <a:p>
            <a:r>
              <a:rPr lang="en-US" sz="2800" dirty="0"/>
              <a:t>Sample evidence relied on</a:t>
            </a:r>
          </a:p>
          <a:p>
            <a:r>
              <a:rPr lang="en-US" sz="2800" dirty="0"/>
              <a:t>Conclusion</a:t>
            </a:r>
          </a:p>
          <a:p>
            <a:r>
              <a:rPr lang="en-US" sz="2800" dirty="0"/>
              <a:t>Next Steps</a:t>
            </a:r>
          </a:p>
        </p:txBody>
      </p:sp>
      <p:sp>
        <p:nvSpPr>
          <p:cNvPr id="2" name="Title 1"/>
          <p:cNvSpPr>
            <a:spLocks noGrp="1"/>
          </p:cNvSpPr>
          <p:nvPr>
            <p:ph type="title"/>
          </p:nvPr>
        </p:nvSpPr>
        <p:spPr/>
        <p:txBody>
          <a:bodyPr/>
          <a:lstStyle/>
          <a:p>
            <a:r>
              <a:rPr lang="en-US" dirty="0"/>
              <a:t>How the Final Written Report is assembled</a:t>
            </a:r>
          </a:p>
        </p:txBody>
      </p:sp>
    </p:spTree>
    <p:extLst>
      <p:ext uri="{BB962C8B-B14F-4D97-AF65-F5344CB8AC3E}">
        <p14:creationId xmlns:p14="http://schemas.microsoft.com/office/powerpoint/2010/main" val="566258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childTnLst>
                          </p:cTn>
                        </p:par>
                        <p:par>
                          <p:cTn id="24" fill="hold">
                            <p:stCondLst>
                              <p:cond delay="2500"/>
                            </p:stCondLst>
                            <p:childTnLst>
                              <p:par>
                                <p:cTn id="25" presetID="9"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821429"/>
          </a:xfrm>
        </p:spPr>
        <p:txBody>
          <a:bodyPr>
            <a:noAutofit/>
          </a:bodyPr>
          <a:lstStyle/>
          <a:p>
            <a:r>
              <a:rPr lang="en-US" sz="3200" dirty="0"/>
              <a:t>Intense </a:t>
            </a:r>
          </a:p>
          <a:p>
            <a:r>
              <a:rPr lang="en-US" sz="3200" dirty="0"/>
              <a:t>Collaborative</a:t>
            </a:r>
          </a:p>
          <a:p>
            <a:r>
              <a:rPr lang="en-US" sz="3200" dirty="0"/>
              <a:t>Stimulating</a:t>
            </a:r>
          </a:p>
          <a:p>
            <a:r>
              <a:rPr lang="en-US" sz="3200" dirty="0"/>
              <a:t>Intellectual</a:t>
            </a:r>
          </a:p>
          <a:p>
            <a:r>
              <a:rPr lang="en-US" sz="3200" dirty="0"/>
              <a:t>Exhausting  </a:t>
            </a:r>
            <a:r>
              <a:rPr lang="en-US" sz="3200" dirty="0">
                <a:sym typeface="Wingdings"/>
              </a:rPr>
              <a:t></a:t>
            </a:r>
            <a:endParaRPr lang="en-US" sz="3200" dirty="0"/>
          </a:p>
        </p:txBody>
      </p:sp>
      <p:sp>
        <p:nvSpPr>
          <p:cNvPr id="3" name="Title 2"/>
          <p:cNvSpPr>
            <a:spLocks noGrp="1"/>
          </p:cNvSpPr>
          <p:nvPr>
            <p:ph type="title"/>
          </p:nvPr>
        </p:nvSpPr>
        <p:spPr/>
        <p:txBody>
          <a:bodyPr/>
          <a:lstStyle/>
          <a:p>
            <a:r>
              <a:rPr lang="en-US" dirty="0"/>
              <a:t>The Visiting Team Experience</a:t>
            </a:r>
          </a:p>
        </p:txBody>
      </p:sp>
    </p:spTree>
    <p:extLst>
      <p:ext uri="{BB962C8B-B14F-4D97-AF65-F5344CB8AC3E}">
        <p14:creationId xmlns:p14="http://schemas.microsoft.com/office/powerpoint/2010/main" val="1714209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dissolve">
                                      <p:cBhvr>
                                        <p:cTn id="11" dur="500"/>
                                        <p:tgtEl>
                                          <p:spTgt spid="2">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dissolve">
                                      <p:cBhvr>
                                        <p:cTn id="15" dur="500"/>
                                        <p:tgtEl>
                                          <p:spTgt spid="2">
                                            <p:txEl>
                                              <p:pRg st="2" end="2"/>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dissolve">
                                      <p:cBhvr>
                                        <p:cTn id="19" dur="500"/>
                                        <p:tgtEl>
                                          <p:spTgt spid="2">
                                            <p:txEl>
                                              <p:pRg st="3" end="3"/>
                                            </p:txEl>
                                          </p:spTgt>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dissolve">
                                      <p:cBhvr>
                                        <p:cTn id="23"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t>WHO:</a:t>
            </a:r>
          </a:p>
          <a:p>
            <a:pPr lvl="1"/>
            <a:r>
              <a:rPr lang="en-US" sz="2200" dirty="0"/>
              <a:t>Experienced professional educators from a variety of backgrounds, including retired educators</a:t>
            </a:r>
          </a:p>
          <a:p>
            <a:endParaRPr lang="en-US" sz="2800" dirty="0"/>
          </a:p>
          <a:p>
            <a:r>
              <a:rPr lang="en-US" sz="2800" dirty="0"/>
              <a:t>WHY:</a:t>
            </a:r>
          </a:p>
          <a:p>
            <a:pPr lvl="1"/>
            <a:r>
              <a:rPr lang="en-US" sz="2400" dirty="0"/>
              <a:t>You learn about new strategies, approaches and practices</a:t>
            </a:r>
          </a:p>
          <a:p>
            <a:pPr lvl="1"/>
            <a:r>
              <a:rPr lang="en-US" sz="2400" dirty="0"/>
              <a:t>Provide insights as fellow educator</a:t>
            </a:r>
          </a:p>
          <a:p>
            <a:pPr lvl="1"/>
            <a:r>
              <a:rPr lang="en-US" sz="2400" dirty="0"/>
              <a:t>Demonstrate your professional commitment to quality education</a:t>
            </a:r>
          </a:p>
        </p:txBody>
      </p:sp>
      <p:sp>
        <p:nvSpPr>
          <p:cNvPr id="3" name="Title 2"/>
          <p:cNvSpPr>
            <a:spLocks noGrp="1"/>
          </p:cNvSpPr>
          <p:nvPr>
            <p:ph type="title"/>
          </p:nvPr>
        </p:nvSpPr>
        <p:spPr/>
        <p:txBody>
          <a:bodyPr/>
          <a:lstStyle/>
          <a:p>
            <a:r>
              <a:rPr lang="en-US" dirty="0"/>
              <a:t> serving on a team</a:t>
            </a:r>
          </a:p>
        </p:txBody>
      </p:sp>
    </p:spTree>
    <p:extLst>
      <p:ext uri="{BB962C8B-B14F-4D97-AF65-F5344CB8AC3E}">
        <p14:creationId xmlns:p14="http://schemas.microsoft.com/office/powerpoint/2010/main" val="2923770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dissolve">
                                      <p:cBhvr>
                                        <p:cTn id="11" dur="500"/>
                                        <p:tgtEl>
                                          <p:spTgt spid="2">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dissolve">
                                      <p:cBhvr>
                                        <p:cTn id="15" dur="500"/>
                                        <p:tgtEl>
                                          <p:spTgt spid="2">
                                            <p:txEl>
                                              <p:pRg st="3" end="3"/>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dissolve">
                                      <p:cBhvr>
                                        <p:cTn id="19" dur="500"/>
                                        <p:tgtEl>
                                          <p:spTgt spid="2">
                                            <p:txEl>
                                              <p:pRg st="4" end="4"/>
                                            </p:txEl>
                                          </p:spTgt>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animEffect transition="in" filter="dissolve">
                                      <p:cBhvr>
                                        <p:cTn id="23" dur="500"/>
                                        <p:tgtEl>
                                          <p:spTgt spid="2">
                                            <p:txEl>
                                              <p:pRg st="5" end="5"/>
                                            </p:txEl>
                                          </p:spTgt>
                                        </p:tgtEl>
                                      </p:cBhvr>
                                    </p:animEffect>
                                  </p:childTnLst>
                                </p:cTn>
                              </p:par>
                            </p:childTnLst>
                          </p:cTn>
                        </p:par>
                        <p:par>
                          <p:cTn id="24" fill="hold">
                            <p:stCondLst>
                              <p:cond delay="2500"/>
                            </p:stCondLst>
                            <p:childTnLst>
                              <p:par>
                                <p:cTn id="25" presetID="9" presetClass="entr" presetSubtype="0" fill="hold" grpId="0" nodeType="after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dissolve">
                                      <p:cBhvr>
                                        <p:cTn id="2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your role on the visiting Team?</a:t>
            </a:r>
          </a:p>
        </p:txBody>
      </p:sp>
      <p:sp>
        <p:nvSpPr>
          <p:cNvPr id="3" name="Content Placeholder 2"/>
          <p:cNvSpPr>
            <a:spLocks noGrp="1"/>
          </p:cNvSpPr>
          <p:nvPr>
            <p:ph idx="1"/>
          </p:nvPr>
        </p:nvSpPr>
        <p:spPr/>
        <p:txBody>
          <a:bodyPr/>
          <a:lstStyle/>
          <a:p>
            <a:endParaRPr lang="en-US" dirty="0"/>
          </a:p>
          <a:p>
            <a:r>
              <a:rPr lang="en-US" sz="2800" dirty="0"/>
              <a:t>Affirm the findings of the self-study</a:t>
            </a:r>
          </a:p>
          <a:p>
            <a:r>
              <a:rPr lang="en-US" sz="2800" dirty="0"/>
              <a:t>Being a “critical friend” and colleague not a critic or consultant</a:t>
            </a:r>
          </a:p>
          <a:p>
            <a:r>
              <a:rPr lang="en-US" sz="2800" dirty="0"/>
              <a:t>Leaving the school more prepared to move forward with purpose and expanded </a:t>
            </a:r>
            <a:r>
              <a:rPr lang="en-US" sz="2800" dirty="0" err="1"/>
              <a:t>capcity</a:t>
            </a:r>
            <a:r>
              <a:rPr lang="en-US" sz="2800" dirty="0"/>
              <a:t> for improvement</a:t>
            </a:r>
          </a:p>
          <a:p>
            <a:r>
              <a:rPr lang="en-US" sz="2800" dirty="0"/>
              <a:t>Making sure your observations are rooted in evidence</a:t>
            </a:r>
          </a:p>
        </p:txBody>
      </p:sp>
    </p:spTree>
    <p:extLst>
      <p:ext uri="{BB962C8B-B14F-4D97-AF65-F5344CB8AC3E}">
        <p14:creationId xmlns:p14="http://schemas.microsoft.com/office/powerpoint/2010/main" val="3208375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dissolve">
                                      <p:cBhvr>
                                        <p:cTn id="11" dur="500"/>
                                        <p:tgtEl>
                                          <p:spTgt spid="3">
                                            <p:txEl>
                                              <p:pRg st="2" end="2"/>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dissolve">
                                      <p:cBhvr>
                                        <p:cTn id="15" dur="500"/>
                                        <p:tgtEl>
                                          <p:spTgt spid="3">
                                            <p:txEl>
                                              <p:pRg st="3" end="3"/>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dissolve">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the Team Chair</a:t>
            </a:r>
          </a:p>
        </p:txBody>
      </p:sp>
      <p:sp>
        <p:nvSpPr>
          <p:cNvPr id="3" name="Content Placeholder 2"/>
          <p:cNvSpPr>
            <a:spLocks noGrp="1"/>
          </p:cNvSpPr>
          <p:nvPr>
            <p:ph idx="1"/>
          </p:nvPr>
        </p:nvSpPr>
        <p:spPr/>
        <p:txBody>
          <a:bodyPr>
            <a:normAutofit/>
          </a:bodyPr>
          <a:lstStyle/>
          <a:p>
            <a:r>
              <a:rPr lang="en-US" sz="2800" dirty="0"/>
              <a:t>To consistently implement the accreditation protocol</a:t>
            </a:r>
          </a:p>
          <a:p>
            <a:r>
              <a:rPr lang="en-US" sz="2800" dirty="0"/>
              <a:t>Supervise the conduct of team members</a:t>
            </a:r>
          </a:p>
          <a:p>
            <a:r>
              <a:rPr lang="en-US" sz="2800" dirty="0"/>
              <a:t>Communicate directly with organization staff with emerging issues or concerns</a:t>
            </a:r>
          </a:p>
          <a:p>
            <a:r>
              <a:rPr lang="en-US" sz="2800" dirty="0"/>
              <a:t>Guide the team in developing a schedule and reaching consensus on the accreditation recommendation and findings</a:t>
            </a:r>
          </a:p>
          <a:p>
            <a:r>
              <a:rPr lang="en-US" sz="2800" dirty="0"/>
              <a:t>Completing and submitting the final report</a:t>
            </a:r>
          </a:p>
        </p:txBody>
      </p:sp>
    </p:spTree>
    <p:extLst>
      <p:ext uri="{BB962C8B-B14F-4D97-AF65-F5344CB8AC3E}">
        <p14:creationId xmlns:p14="http://schemas.microsoft.com/office/powerpoint/2010/main" val="289400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719071"/>
            <a:ext cx="8597901" cy="4407408"/>
          </a:xfrm>
        </p:spPr>
        <p:txBody>
          <a:bodyPr>
            <a:normAutofit/>
          </a:bodyPr>
          <a:lstStyle/>
          <a:p>
            <a:r>
              <a:rPr lang="en-US" sz="2800" dirty="0"/>
              <a:t>Based on Middle States Association AFG</a:t>
            </a:r>
          </a:p>
          <a:p>
            <a:r>
              <a:rPr lang="en-US" sz="2800" dirty="0"/>
              <a:t>The MSA is just one of several accrediting associations in the US</a:t>
            </a:r>
          </a:p>
        </p:txBody>
      </p:sp>
      <p:sp>
        <p:nvSpPr>
          <p:cNvPr id="2" name="Title 1"/>
          <p:cNvSpPr>
            <a:spLocks noGrp="1"/>
          </p:cNvSpPr>
          <p:nvPr>
            <p:ph type="title"/>
          </p:nvPr>
        </p:nvSpPr>
        <p:spPr/>
        <p:txBody>
          <a:bodyPr>
            <a:normAutofit fontScale="90000"/>
          </a:bodyPr>
          <a:lstStyle/>
          <a:p>
            <a:r>
              <a:rPr lang="en-US" dirty="0"/>
              <a:t>What is the CEASD Accreditation for Growth protocol?</a:t>
            </a:r>
          </a:p>
        </p:txBody>
      </p:sp>
      <p:pic>
        <p:nvPicPr>
          <p:cNvPr id="4" name="Picture 3" descr="regionals map"/>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4382" b="93493" l="3807" r="98354">
                        <a14:foregroundMark x1="48457" y1="37583" x2="48457" y2="37583"/>
                        <a14:foregroundMark x1="54012" y1="37052" x2="54012" y2="37052"/>
                        <a14:foregroundMark x1="12551" y1="54980" x2="12551" y2="54980"/>
                        <a14:foregroundMark x1="11728" y1="51394" x2="11728" y2="51394"/>
                        <a14:foregroundMark x1="18827" y1="25365" x2="18827" y2="25365"/>
                        <a14:foregroundMark x1="16049" y1="29482" x2="16049" y2="29482"/>
                        <a14:foregroundMark x1="22531" y1="26295" x2="22531" y2="26295"/>
                        <a14:foregroundMark x1="21914" y1="28818" x2="21914" y2="28818"/>
                        <a14:foregroundMark x1="15844" y1="54582" x2="15844" y2="54582"/>
                        <a14:foregroundMark x1="16049" y1="57238" x2="16049" y2="57238"/>
                        <a14:foregroundMark x1="15329" y1="59230" x2="15329" y2="59230"/>
                        <a14:foregroundMark x1="12140" y1="49535" x2="12140" y2="49535"/>
                        <a14:foregroundMark x1="82510" y1="27224" x2="82510" y2="27224"/>
                        <a14:foregroundMark x1="86420" y1="27224" x2="86420" y2="27224"/>
                        <a14:foregroundMark x1="88683" y1="26959" x2="88683" y2="26959"/>
                        <a14:foregroundMark x1="87551" y1="29880" x2="87551" y2="29880"/>
                        <a14:foregroundMark x1="85082" y1="29880" x2="85082" y2="29880"/>
                        <a14:foregroundMark x1="83951" y1="30544" x2="83951" y2="30544"/>
                        <a14:foregroundMark x1="82819" y1="30544" x2="82819" y2="30544"/>
                        <a14:foregroundMark x1="88580" y1="29482" x2="88580" y2="29482"/>
                        <a14:foregroundMark x1="91872" y1="24170" x2="91872" y2="24170"/>
                        <a14:foregroundMark x1="92181" y1="22311" x2="92181" y2="22311"/>
                        <a14:foregroundMark x1="92284" y1="20053" x2="92284" y2="20053"/>
                        <a14:foregroundMark x1="93107" y1="13413" x2="93107" y2="13413"/>
                        <a14:foregroundMark x1="93107" y1="7039" x2="93107" y2="7039"/>
                        <a14:foregroundMark x1="93519" y1="9429" x2="93519" y2="9429"/>
                        <a14:foregroundMark x1="92284" y1="16999" x2="92284" y2="16999"/>
                        <a14:foregroundMark x1="43416" y1="39708" x2="43416" y2="39708"/>
                        <a14:foregroundMark x1="50617" y1="39177" x2="50617" y2="39177"/>
                        <a14:foregroundMark x1="57099" y1="38380" x2="57099" y2="38380"/>
                        <a14:foregroundMark x1="58128" y1="38380" x2="58128" y2="38380"/>
                        <a14:foregroundMark x1="71708" y1="62683" x2="71708" y2="62683"/>
                        <a14:foregroundMark x1="69444" y1="63081" x2="69444" y2="63081"/>
                        <a14:foregroundMark x1="77058" y1="63081" x2="77058" y2="63081"/>
                        <a14:foregroundMark x1="78395" y1="62417" x2="78395" y2="62417"/>
                        <a14:foregroundMark x1="14403" y1="52988" x2="14403" y2="52988"/>
                        <a14:foregroundMark x1="13272" y1="51660" x2="13272" y2="51660"/>
                        <a14:foregroundMark x1="13374" y1="26162" x2="13374" y2="26162"/>
                        <a14:foregroundMark x1="45782" y1="39044" x2="45782" y2="39044"/>
                        <a14:foregroundMark x1="55453" y1="38778" x2="55453" y2="38778"/>
                        <a14:foregroundMark x1="51852" y1="39177" x2="51852" y2="39177"/>
                        <a14:foregroundMark x1="92284" y1="14874" x2="92284" y2="14874"/>
                        <a14:foregroundMark x1="13580" y1="57238" x2="13580" y2="57238"/>
                      </a14:backgroundRemoval>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2818594" y="2667000"/>
            <a:ext cx="5622485" cy="43561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71165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childTnLst>
                          </p:cTn>
                        </p:par>
                        <p:par>
                          <p:cTn id="11" fill="hold">
                            <p:stCondLst>
                              <p:cond delay="500"/>
                            </p:stCondLst>
                            <p:childTnLst>
                              <p:par>
                                <p:cTn id="12" presetID="9" presetClass="entr" presetSubtype="0"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dissolve">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Assessing the School’s ability to meet the Standards</a:t>
            </a:r>
          </a:p>
        </p:txBody>
      </p:sp>
      <p:sp>
        <p:nvSpPr>
          <p:cNvPr id="3" name="Content Placeholder 2"/>
          <p:cNvSpPr>
            <a:spLocks noGrp="1"/>
          </p:cNvSpPr>
          <p:nvPr>
            <p:ph idx="1"/>
          </p:nvPr>
        </p:nvSpPr>
        <p:spPr>
          <a:xfrm>
            <a:off x="380999" y="2019299"/>
            <a:ext cx="8407893" cy="4107179"/>
          </a:xfrm>
        </p:spPr>
        <p:txBody>
          <a:bodyPr>
            <a:normAutofit/>
          </a:bodyPr>
          <a:lstStyle/>
          <a:p>
            <a:r>
              <a:rPr lang="en-US" sz="2800" dirty="0"/>
              <a:t>Review data collected from:</a:t>
            </a:r>
          </a:p>
          <a:p>
            <a:pPr lvl="1"/>
            <a:r>
              <a:rPr lang="en-US" sz="2400" dirty="0"/>
              <a:t>Staff, Parents, Students, Others</a:t>
            </a:r>
          </a:p>
          <a:p>
            <a:r>
              <a:rPr lang="en-US" sz="2600" dirty="0"/>
              <a:t>Reviewing the Self-Study report on Standard</a:t>
            </a:r>
          </a:p>
          <a:p>
            <a:r>
              <a:rPr lang="en-US" sz="2600" dirty="0"/>
              <a:t>Reviewing the evidence to support the assessment of standards</a:t>
            </a:r>
          </a:p>
          <a:p>
            <a:r>
              <a:rPr lang="en-US" sz="2600" dirty="0"/>
              <a:t>Conducting Interviews and observations</a:t>
            </a:r>
          </a:p>
        </p:txBody>
      </p:sp>
    </p:spTree>
    <p:extLst>
      <p:ext uri="{BB962C8B-B14F-4D97-AF65-F5344CB8AC3E}">
        <p14:creationId xmlns:p14="http://schemas.microsoft.com/office/powerpoint/2010/main" val="2752219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Team looks at the </a:t>
            </a:r>
            <a:br>
              <a:rPr lang="en-US" dirty="0"/>
            </a:br>
            <a:r>
              <a:rPr lang="en-US" dirty="0"/>
              <a:t>Planning Process</a:t>
            </a:r>
          </a:p>
        </p:txBody>
      </p:sp>
      <p:sp>
        <p:nvSpPr>
          <p:cNvPr id="3" name="Content Placeholder 2"/>
          <p:cNvSpPr>
            <a:spLocks noGrp="1"/>
          </p:cNvSpPr>
          <p:nvPr>
            <p:ph idx="1"/>
          </p:nvPr>
        </p:nvSpPr>
        <p:spPr/>
        <p:txBody>
          <a:bodyPr>
            <a:normAutofit/>
          </a:bodyPr>
          <a:lstStyle/>
          <a:p>
            <a:r>
              <a:rPr lang="en-US" sz="2800" dirty="0"/>
              <a:t>Diverse Membership</a:t>
            </a:r>
          </a:p>
          <a:p>
            <a:r>
              <a:rPr lang="en-US" sz="2800" dirty="0"/>
              <a:t>Meeting schedules, agendas, notes</a:t>
            </a:r>
          </a:p>
          <a:p>
            <a:r>
              <a:rPr lang="en-US" sz="2800" dirty="0"/>
              <a:t>Interface with other school improvement/leadership teams</a:t>
            </a:r>
          </a:p>
          <a:p>
            <a:r>
              <a:rPr lang="en-US" sz="2800" dirty="0"/>
              <a:t>Communication and transparency of the planning process</a:t>
            </a:r>
          </a:p>
          <a:p>
            <a:r>
              <a:rPr lang="en-US" sz="2800" dirty="0"/>
              <a:t>Steering Committee’s role</a:t>
            </a:r>
          </a:p>
          <a:p>
            <a:r>
              <a:rPr lang="en-US" sz="2800" dirty="0"/>
              <a:t>Role of Action/Implementation Teams</a:t>
            </a:r>
          </a:p>
        </p:txBody>
      </p:sp>
    </p:spTree>
    <p:extLst>
      <p:ext uri="{BB962C8B-B14F-4D97-AF65-F5344CB8AC3E}">
        <p14:creationId xmlns:p14="http://schemas.microsoft.com/office/powerpoint/2010/main" val="1314237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childTnLst>
                          </p:cTn>
                        </p:par>
                        <p:par>
                          <p:cTn id="24" fill="hold">
                            <p:stCondLst>
                              <p:cond delay="2500"/>
                            </p:stCondLst>
                            <p:childTnLst>
                              <p:par>
                                <p:cTn id="25" presetID="9"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Team looks at Content </a:t>
            </a:r>
            <a:br>
              <a:rPr lang="en-US" dirty="0"/>
            </a:br>
            <a:r>
              <a:rPr lang="en-US" dirty="0"/>
              <a:t>of the Self Study</a:t>
            </a:r>
          </a:p>
        </p:txBody>
      </p:sp>
      <p:sp>
        <p:nvSpPr>
          <p:cNvPr id="3" name="Content Placeholder 2"/>
          <p:cNvSpPr>
            <a:spLocks noGrp="1"/>
          </p:cNvSpPr>
          <p:nvPr>
            <p:ph idx="1"/>
          </p:nvPr>
        </p:nvSpPr>
        <p:spPr/>
        <p:txBody>
          <a:bodyPr>
            <a:normAutofit/>
          </a:bodyPr>
          <a:lstStyle/>
          <a:p>
            <a:r>
              <a:rPr lang="en-US" sz="2800" dirty="0"/>
              <a:t>Mission</a:t>
            </a:r>
          </a:p>
          <a:p>
            <a:r>
              <a:rPr lang="en-US" sz="2800" dirty="0"/>
              <a:t>Beliefs</a:t>
            </a:r>
          </a:p>
          <a:p>
            <a:r>
              <a:rPr lang="en-US" sz="2800" dirty="0"/>
              <a:t>Some regionals require Profile of the Graduate</a:t>
            </a:r>
          </a:p>
          <a:p>
            <a:r>
              <a:rPr lang="en-US" sz="2800" dirty="0"/>
              <a:t>Documents/Surveys to support the School’s Internal and External Scan</a:t>
            </a:r>
          </a:p>
          <a:p>
            <a:r>
              <a:rPr lang="en-US" sz="2800" dirty="0"/>
              <a:t>How did they influence the School Improvement/Action Plans</a:t>
            </a:r>
          </a:p>
        </p:txBody>
      </p:sp>
    </p:spTree>
    <p:extLst>
      <p:ext uri="{BB962C8B-B14F-4D97-AF65-F5344CB8AC3E}">
        <p14:creationId xmlns:p14="http://schemas.microsoft.com/office/powerpoint/2010/main" val="4021869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 Team’s Accreditation Recommendation is Based on</a:t>
            </a:r>
          </a:p>
        </p:txBody>
      </p:sp>
      <p:sp>
        <p:nvSpPr>
          <p:cNvPr id="3" name="Content Placeholder 2"/>
          <p:cNvSpPr>
            <a:spLocks noGrp="1"/>
          </p:cNvSpPr>
          <p:nvPr>
            <p:ph idx="1"/>
          </p:nvPr>
        </p:nvSpPr>
        <p:spPr/>
        <p:txBody>
          <a:bodyPr>
            <a:normAutofit/>
          </a:bodyPr>
          <a:lstStyle/>
          <a:p>
            <a:r>
              <a:rPr lang="en-US" sz="2800" dirty="0"/>
              <a:t>Meeting the applicable CEASD and Regional Standards</a:t>
            </a:r>
          </a:p>
          <a:p>
            <a:r>
              <a:rPr lang="en-US" sz="2800" dirty="0"/>
              <a:t>Developing a Maintaining a Process for Continuous Growth and Improvement in Student Performance and Organizational Capacity</a:t>
            </a:r>
          </a:p>
          <a:p>
            <a:r>
              <a:rPr lang="en-US" sz="2800" dirty="0"/>
              <a:t>Having a Plan for Growth and </a:t>
            </a:r>
            <a:r>
              <a:rPr lang="en-US" sz="2800" dirty="0" err="1"/>
              <a:t>Improvment</a:t>
            </a:r>
            <a:endParaRPr lang="en-US" sz="2800" dirty="0"/>
          </a:p>
        </p:txBody>
      </p:sp>
    </p:spTree>
    <p:extLst>
      <p:ext uri="{BB962C8B-B14F-4D97-AF65-F5344CB8AC3E}">
        <p14:creationId xmlns:p14="http://schemas.microsoft.com/office/powerpoint/2010/main" val="18505928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Team may Recommend</a:t>
            </a:r>
          </a:p>
        </p:txBody>
      </p:sp>
      <p:sp>
        <p:nvSpPr>
          <p:cNvPr id="3" name="Content Placeholder 2"/>
          <p:cNvSpPr>
            <a:spLocks noGrp="1"/>
          </p:cNvSpPr>
          <p:nvPr>
            <p:ph idx="1"/>
          </p:nvPr>
        </p:nvSpPr>
        <p:spPr/>
        <p:txBody>
          <a:bodyPr>
            <a:normAutofit/>
          </a:bodyPr>
          <a:lstStyle/>
          <a:p>
            <a:endParaRPr lang="en-US" sz="2800" dirty="0"/>
          </a:p>
          <a:p>
            <a:r>
              <a:rPr lang="en-US" sz="2800" dirty="0"/>
              <a:t>Accreditation</a:t>
            </a:r>
          </a:p>
          <a:p>
            <a:r>
              <a:rPr lang="en-US" sz="2800" dirty="0"/>
              <a:t>Provisional Accreditation</a:t>
            </a:r>
          </a:p>
          <a:p>
            <a:r>
              <a:rPr lang="en-US" sz="2800" dirty="0"/>
              <a:t>No Accreditation</a:t>
            </a:r>
          </a:p>
          <a:p>
            <a:r>
              <a:rPr lang="en-US" sz="2800" dirty="0"/>
              <a:t>Regionals have varied Recommendations e.g. Accreditation with Stipulations, etc.</a:t>
            </a:r>
          </a:p>
        </p:txBody>
      </p:sp>
    </p:spTree>
    <p:extLst>
      <p:ext uri="{BB962C8B-B14F-4D97-AF65-F5344CB8AC3E}">
        <p14:creationId xmlns:p14="http://schemas.microsoft.com/office/powerpoint/2010/main" val="3654499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dissolve">
                                      <p:cBhvr>
                                        <p:cTn id="11" dur="500"/>
                                        <p:tgtEl>
                                          <p:spTgt spid="3">
                                            <p:txEl>
                                              <p:pRg st="2" end="2"/>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dissolve">
                                      <p:cBhvr>
                                        <p:cTn id="15" dur="500"/>
                                        <p:tgtEl>
                                          <p:spTgt spid="3">
                                            <p:txEl>
                                              <p:pRg st="3" end="3"/>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dissolve">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 Team’s Accreditation Recommendation is reviewed by…</a:t>
            </a:r>
          </a:p>
        </p:txBody>
      </p:sp>
      <p:sp>
        <p:nvSpPr>
          <p:cNvPr id="3" name="Content Placeholder 2"/>
          <p:cNvSpPr>
            <a:spLocks noGrp="1"/>
          </p:cNvSpPr>
          <p:nvPr>
            <p:ph idx="1"/>
          </p:nvPr>
        </p:nvSpPr>
        <p:spPr>
          <a:xfrm>
            <a:off x="380999" y="2108199"/>
            <a:ext cx="8407893" cy="4018279"/>
          </a:xfrm>
        </p:spPr>
        <p:txBody>
          <a:bodyPr>
            <a:normAutofit/>
          </a:bodyPr>
          <a:lstStyle/>
          <a:p>
            <a:r>
              <a:rPr lang="en-US" sz="2800" dirty="0"/>
              <a:t>CEASD Board of Directors</a:t>
            </a:r>
          </a:p>
          <a:p>
            <a:r>
              <a:rPr lang="en-US" sz="2800" dirty="0"/>
              <a:t>Regional Commissions</a:t>
            </a:r>
          </a:p>
          <a:p>
            <a:endParaRPr lang="en-US" sz="2800" dirty="0"/>
          </a:p>
        </p:txBody>
      </p:sp>
    </p:spTree>
    <p:extLst>
      <p:ext uri="{BB962C8B-B14F-4D97-AF65-F5344CB8AC3E}">
        <p14:creationId xmlns:p14="http://schemas.microsoft.com/office/powerpoint/2010/main" val="2822283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Team Writing Assignments</a:t>
            </a:r>
          </a:p>
        </p:txBody>
      </p:sp>
      <p:sp>
        <p:nvSpPr>
          <p:cNvPr id="3" name="Content Placeholder 2"/>
          <p:cNvSpPr>
            <a:spLocks noGrp="1"/>
          </p:cNvSpPr>
          <p:nvPr>
            <p:ph idx="1"/>
          </p:nvPr>
        </p:nvSpPr>
        <p:spPr/>
        <p:txBody>
          <a:bodyPr>
            <a:normAutofit/>
          </a:bodyPr>
          <a:lstStyle/>
          <a:p>
            <a:r>
              <a:rPr lang="en-US" sz="2800" dirty="0"/>
              <a:t>Decided by the Chair</a:t>
            </a:r>
          </a:p>
          <a:p>
            <a:r>
              <a:rPr lang="en-US" sz="2800" dirty="0"/>
              <a:t>Template available</a:t>
            </a:r>
          </a:p>
          <a:p>
            <a:r>
              <a:rPr lang="en-US" sz="2800" dirty="0"/>
              <a:t>Use Self-Study and support with narrative based on Observations and Evidence</a:t>
            </a:r>
          </a:p>
          <a:p>
            <a:r>
              <a:rPr lang="en-US" sz="2800" dirty="0"/>
              <a:t>Team Chair decides how Oral Exit Report will be handled</a:t>
            </a:r>
          </a:p>
          <a:p>
            <a:r>
              <a:rPr lang="en-US" sz="2800" dirty="0"/>
              <a:t>Team Chair is responsible for final written report</a:t>
            </a:r>
          </a:p>
        </p:txBody>
      </p:sp>
    </p:spTree>
    <p:extLst>
      <p:ext uri="{BB962C8B-B14F-4D97-AF65-F5344CB8AC3E}">
        <p14:creationId xmlns:p14="http://schemas.microsoft.com/office/powerpoint/2010/main" val="358940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Team responsibilities </a:t>
            </a:r>
            <a:br>
              <a:rPr lang="en-US" dirty="0"/>
            </a:br>
            <a:r>
              <a:rPr lang="en-US" dirty="0"/>
              <a:t>during the visit…</a:t>
            </a:r>
          </a:p>
        </p:txBody>
      </p:sp>
      <p:sp>
        <p:nvSpPr>
          <p:cNvPr id="3" name="Content Placeholder 2"/>
          <p:cNvSpPr>
            <a:spLocks noGrp="1"/>
          </p:cNvSpPr>
          <p:nvPr>
            <p:ph idx="1"/>
          </p:nvPr>
        </p:nvSpPr>
        <p:spPr/>
        <p:txBody>
          <a:bodyPr>
            <a:normAutofit/>
          </a:bodyPr>
          <a:lstStyle/>
          <a:p>
            <a:r>
              <a:rPr lang="en-US" sz="2800" dirty="0"/>
              <a:t>Bring problematic standards or indicators to the attention of the chair</a:t>
            </a:r>
          </a:p>
          <a:p>
            <a:r>
              <a:rPr lang="en-US" sz="2800" dirty="0"/>
              <a:t>Include quotes when possible in your written narrative</a:t>
            </a:r>
          </a:p>
          <a:p>
            <a:r>
              <a:rPr lang="en-US" sz="2800" dirty="0"/>
              <a:t>Refer  to the evidence reviewed, interviews and observations</a:t>
            </a:r>
          </a:p>
        </p:txBody>
      </p:sp>
    </p:spTree>
    <p:extLst>
      <p:ext uri="{BB962C8B-B14F-4D97-AF65-F5344CB8AC3E}">
        <p14:creationId xmlns:p14="http://schemas.microsoft.com/office/powerpoint/2010/main" val="3059913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Oral Report</a:t>
            </a:r>
          </a:p>
        </p:txBody>
      </p:sp>
      <p:sp>
        <p:nvSpPr>
          <p:cNvPr id="3" name="Content Placeholder 2"/>
          <p:cNvSpPr>
            <a:spLocks noGrp="1"/>
          </p:cNvSpPr>
          <p:nvPr>
            <p:ph idx="1"/>
          </p:nvPr>
        </p:nvSpPr>
        <p:spPr/>
        <p:txBody>
          <a:bodyPr>
            <a:normAutofit/>
          </a:bodyPr>
          <a:lstStyle/>
          <a:p>
            <a:r>
              <a:rPr lang="en-US" sz="2800" dirty="0"/>
              <a:t>20 minutes in length</a:t>
            </a:r>
          </a:p>
          <a:p>
            <a:r>
              <a:rPr lang="en-US" sz="2800" dirty="0"/>
              <a:t>School decides who will attend and where it will be delivered</a:t>
            </a:r>
          </a:p>
          <a:p>
            <a:r>
              <a:rPr lang="en-US" sz="2800" dirty="0"/>
              <a:t>It includes highlights of the visit</a:t>
            </a:r>
          </a:p>
          <a:p>
            <a:r>
              <a:rPr lang="en-US" sz="2800" dirty="0"/>
              <a:t>Areas of strength</a:t>
            </a:r>
          </a:p>
          <a:p>
            <a:r>
              <a:rPr lang="en-US" sz="2800" dirty="0"/>
              <a:t>Areas in which the school faces challenges</a:t>
            </a:r>
          </a:p>
          <a:p>
            <a:r>
              <a:rPr lang="en-US" sz="2800" dirty="0"/>
              <a:t>Includes the team’s accreditation recommendation</a:t>
            </a:r>
          </a:p>
        </p:txBody>
      </p:sp>
    </p:spTree>
    <p:extLst>
      <p:ext uri="{BB962C8B-B14F-4D97-AF65-F5344CB8AC3E}">
        <p14:creationId xmlns:p14="http://schemas.microsoft.com/office/powerpoint/2010/main" val="2859779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childTnLst>
                          </p:cTn>
                        </p:par>
                        <p:par>
                          <p:cTn id="24" fill="hold">
                            <p:stCondLst>
                              <p:cond delay="2500"/>
                            </p:stCondLst>
                            <p:childTnLst>
                              <p:par>
                                <p:cTn id="25" presetID="9"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a:t>
            </a:r>
            <a:r>
              <a:rPr lang="en-US"/>
              <a:t>and Answers</a:t>
            </a:r>
          </a:p>
        </p:txBody>
      </p:sp>
    </p:spTree>
    <p:extLst>
      <p:ext uri="{BB962C8B-B14F-4D97-AF65-F5344CB8AC3E}">
        <p14:creationId xmlns:p14="http://schemas.microsoft.com/office/powerpoint/2010/main" val="1330100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457200" y="1722438"/>
            <a:ext cx="8140700" cy="944562"/>
          </a:xfrm>
        </p:spPr>
        <p:txBody>
          <a:bodyPr>
            <a:normAutofit lnSpcReduction="10000"/>
          </a:bodyPr>
          <a:lstStyle/>
          <a:p>
            <a:pPr>
              <a:spcAft>
                <a:spcPts val="600"/>
              </a:spcAft>
            </a:pPr>
            <a:r>
              <a:rPr lang="en-US" dirty="0"/>
              <a:t>Global accreditation standards</a:t>
            </a:r>
          </a:p>
          <a:p>
            <a:pPr>
              <a:spcAft>
                <a:spcPts val="600"/>
              </a:spcAft>
            </a:pPr>
            <a:r>
              <a:rPr lang="en-US" dirty="0"/>
              <a:t>Also a School Improvement Model</a:t>
            </a:r>
          </a:p>
        </p:txBody>
      </p:sp>
      <p:sp>
        <p:nvSpPr>
          <p:cNvPr id="2" name="Content Placeholder 1"/>
          <p:cNvSpPr>
            <a:spLocks noGrp="1"/>
          </p:cNvSpPr>
          <p:nvPr>
            <p:ph sz="half" idx="2"/>
          </p:nvPr>
        </p:nvSpPr>
        <p:spPr>
          <a:xfrm>
            <a:off x="457200" y="2908299"/>
            <a:ext cx="4040188" cy="3687763"/>
          </a:xfrm>
        </p:spPr>
        <p:txBody>
          <a:bodyPr>
            <a:noAutofit/>
          </a:bodyPr>
          <a:lstStyle/>
          <a:p>
            <a:pPr>
              <a:spcAft>
                <a:spcPts val="600"/>
              </a:spcAft>
            </a:pPr>
            <a:r>
              <a:rPr lang="en-US" sz="1800" dirty="0"/>
              <a:t>Currently Seven Standards</a:t>
            </a:r>
          </a:p>
          <a:p>
            <a:pPr lvl="1"/>
            <a:r>
              <a:rPr lang="en-US" sz="1600" dirty="0"/>
              <a:t>Vision and Purpose</a:t>
            </a:r>
          </a:p>
          <a:p>
            <a:pPr lvl="1"/>
            <a:r>
              <a:rPr lang="en-US" sz="1600" dirty="0"/>
              <a:t>Governance and Leadership</a:t>
            </a:r>
          </a:p>
          <a:p>
            <a:pPr lvl="1"/>
            <a:r>
              <a:rPr lang="en-US" sz="1600" dirty="0"/>
              <a:t>Teaching and Learning</a:t>
            </a:r>
          </a:p>
          <a:p>
            <a:pPr lvl="1"/>
            <a:r>
              <a:rPr lang="en-US" sz="1600" dirty="0"/>
              <a:t>Documenting and Using Results</a:t>
            </a:r>
          </a:p>
          <a:p>
            <a:pPr lvl="1"/>
            <a:r>
              <a:rPr lang="en-US" sz="1600" dirty="0"/>
              <a:t>Resources and Support Systems</a:t>
            </a:r>
          </a:p>
          <a:p>
            <a:pPr lvl="1"/>
            <a:r>
              <a:rPr lang="en-US" sz="1600" dirty="0"/>
              <a:t>Stakeholder Communication and Relationships</a:t>
            </a:r>
          </a:p>
          <a:p>
            <a:pPr lvl="1">
              <a:spcAft>
                <a:spcPts val="600"/>
              </a:spcAft>
            </a:pPr>
            <a:r>
              <a:rPr lang="en-US" sz="1600" dirty="0"/>
              <a:t>Commitment to Continuous Improvement</a:t>
            </a:r>
            <a:endParaRPr lang="en-US" sz="1800" dirty="0"/>
          </a:p>
          <a:p>
            <a:pPr lvl="1"/>
            <a:endParaRPr lang="en-US" sz="1600" dirty="0"/>
          </a:p>
          <a:p>
            <a:pPr marL="365760" lvl="1" indent="0">
              <a:buNone/>
            </a:pPr>
            <a:endParaRPr lang="en-US" sz="1600" dirty="0"/>
          </a:p>
        </p:txBody>
      </p:sp>
      <p:sp>
        <p:nvSpPr>
          <p:cNvPr id="6" name="Content Placeholder 5"/>
          <p:cNvSpPr>
            <a:spLocks noGrp="1"/>
          </p:cNvSpPr>
          <p:nvPr>
            <p:ph sz="quarter" idx="4"/>
          </p:nvPr>
        </p:nvSpPr>
        <p:spPr>
          <a:xfrm>
            <a:off x="4645025" y="2895598"/>
            <a:ext cx="4041775" cy="3687763"/>
          </a:xfrm>
        </p:spPr>
        <p:txBody>
          <a:bodyPr>
            <a:normAutofit/>
          </a:bodyPr>
          <a:lstStyle/>
          <a:p>
            <a:pPr>
              <a:spcAft>
                <a:spcPts val="600"/>
              </a:spcAft>
            </a:pPr>
            <a:r>
              <a:rPr lang="en-US" sz="1800" dirty="0"/>
              <a:t>Only Five Standards as of 2012-2013</a:t>
            </a:r>
          </a:p>
          <a:p>
            <a:pPr lvl="1"/>
            <a:r>
              <a:rPr lang="en-US" sz="1600" dirty="0"/>
              <a:t>Purpose and Direction</a:t>
            </a:r>
          </a:p>
          <a:p>
            <a:pPr lvl="1"/>
            <a:r>
              <a:rPr lang="en-US" sz="1600" dirty="0"/>
              <a:t>Governance and Leadership</a:t>
            </a:r>
          </a:p>
          <a:p>
            <a:pPr lvl="1"/>
            <a:r>
              <a:rPr lang="en-US" sz="1600" dirty="0"/>
              <a:t>Teaching and Assessing for Learning</a:t>
            </a:r>
          </a:p>
          <a:p>
            <a:pPr lvl="1"/>
            <a:r>
              <a:rPr lang="en-US" sz="1600" dirty="0"/>
              <a:t>Resources and Support Systems</a:t>
            </a:r>
          </a:p>
          <a:p>
            <a:pPr lvl="1"/>
            <a:r>
              <a:rPr lang="en-US" sz="1600" dirty="0"/>
              <a:t>Using Results for Continuous Improvement</a:t>
            </a:r>
          </a:p>
        </p:txBody>
      </p:sp>
      <p:sp>
        <p:nvSpPr>
          <p:cNvPr id="3" name="Title 2"/>
          <p:cNvSpPr>
            <a:spLocks noGrp="1"/>
          </p:cNvSpPr>
          <p:nvPr>
            <p:ph type="title"/>
          </p:nvPr>
        </p:nvSpPr>
        <p:spPr/>
        <p:txBody>
          <a:bodyPr/>
          <a:lstStyle/>
          <a:p>
            <a:r>
              <a:rPr lang="en-US" dirty="0"/>
              <a:t>What is </a:t>
            </a:r>
            <a:r>
              <a:rPr lang="en-US" cap="none" dirty="0"/>
              <a:t>Advanc</a:t>
            </a:r>
            <a:r>
              <a:rPr lang="en-US" dirty="0"/>
              <a:t>ed?</a:t>
            </a:r>
          </a:p>
        </p:txBody>
      </p:sp>
    </p:spTree>
    <p:extLst>
      <p:ext uri="{BB962C8B-B14F-4D97-AF65-F5344CB8AC3E}">
        <p14:creationId xmlns:p14="http://schemas.microsoft.com/office/powerpoint/2010/main" val="3331234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dissolve">
                                      <p:cBhvr>
                                        <p:cTn id="11" dur="500"/>
                                        <p:tgtEl>
                                          <p:spTgt spid="4">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dissolve">
                                      <p:cBhvr>
                                        <p:cTn id="15" dur="500"/>
                                        <p:tgtEl>
                                          <p:spTgt spid="2">
                                            <p:txEl>
                                              <p:pRg st="0" end="0"/>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Effect transition="in" filter="dissolve">
                                      <p:cBhvr>
                                        <p:cTn id="19" dur="500"/>
                                        <p:tgtEl>
                                          <p:spTgt spid="2">
                                            <p:txEl>
                                              <p:pRg st="1" end="1"/>
                                            </p:txEl>
                                          </p:spTgt>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Effect transition="in" filter="dissolve">
                                      <p:cBhvr>
                                        <p:cTn id="23" dur="500"/>
                                        <p:tgtEl>
                                          <p:spTgt spid="2">
                                            <p:txEl>
                                              <p:pRg st="2" end="2"/>
                                            </p:txEl>
                                          </p:spTgt>
                                        </p:tgtEl>
                                      </p:cBhvr>
                                    </p:animEffect>
                                  </p:childTnLst>
                                </p:cTn>
                              </p:par>
                            </p:childTnLst>
                          </p:cTn>
                        </p:par>
                        <p:par>
                          <p:cTn id="24" fill="hold">
                            <p:stCondLst>
                              <p:cond delay="2500"/>
                            </p:stCondLst>
                            <p:childTnLst>
                              <p:par>
                                <p:cTn id="25" presetID="9" presetClass="entr" presetSubtype="0" fill="hold" grpId="0" nodeType="after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dissolve">
                                      <p:cBhvr>
                                        <p:cTn id="27" dur="500"/>
                                        <p:tgtEl>
                                          <p:spTgt spid="2">
                                            <p:txEl>
                                              <p:pRg st="3" end="3"/>
                                            </p:txEl>
                                          </p:spTgt>
                                        </p:tgtEl>
                                      </p:cBhvr>
                                    </p:animEffect>
                                  </p:childTnLst>
                                </p:cTn>
                              </p:par>
                            </p:childTnLst>
                          </p:cTn>
                        </p:par>
                        <p:par>
                          <p:cTn id="28" fill="hold">
                            <p:stCondLst>
                              <p:cond delay="3000"/>
                            </p:stCondLst>
                            <p:childTnLst>
                              <p:par>
                                <p:cTn id="29" presetID="9" presetClass="entr" presetSubtype="0" fill="hold" grpId="0" nodeType="after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dissolve">
                                      <p:cBhvr>
                                        <p:cTn id="31" dur="500"/>
                                        <p:tgtEl>
                                          <p:spTgt spid="2">
                                            <p:txEl>
                                              <p:pRg st="4" end="4"/>
                                            </p:txEl>
                                          </p:spTgt>
                                        </p:tgtEl>
                                      </p:cBhvr>
                                    </p:animEffect>
                                  </p:childTnLst>
                                </p:cTn>
                              </p:par>
                            </p:childTnLst>
                          </p:cTn>
                        </p:par>
                        <p:par>
                          <p:cTn id="32" fill="hold">
                            <p:stCondLst>
                              <p:cond delay="3500"/>
                            </p:stCondLst>
                            <p:childTnLst>
                              <p:par>
                                <p:cTn id="33" presetID="9" presetClass="entr" presetSubtype="0" fill="hold" grpId="0" nodeType="after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Effect transition="in" filter="dissolve">
                                      <p:cBhvr>
                                        <p:cTn id="35" dur="500"/>
                                        <p:tgtEl>
                                          <p:spTgt spid="2">
                                            <p:txEl>
                                              <p:pRg st="5" end="5"/>
                                            </p:txEl>
                                          </p:spTgt>
                                        </p:tgtEl>
                                      </p:cBhvr>
                                    </p:animEffect>
                                  </p:childTnLst>
                                </p:cTn>
                              </p:par>
                            </p:childTnLst>
                          </p:cTn>
                        </p:par>
                        <p:par>
                          <p:cTn id="36" fill="hold">
                            <p:stCondLst>
                              <p:cond delay="4000"/>
                            </p:stCondLst>
                            <p:childTnLst>
                              <p:par>
                                <p:cTn id="37" presetID="9" presetClass="entr" presetSubtype="0" fill="hold" grpId="0" nodeType="afterEffect">
                                  <p:stCondLst>
                                    <p:cond delay="0"/>
                                  </p:stCondLst>
                                  <p:childTnLst>
                                    <p:set>
                                      <p:cBhvr>
                                        <p:cTn id="38" dur="1" fill="hold">
                                          <p:stCondLst>
                                            <p:cond delay="0"/>
                                          </p:stCondLst>
                                        </p:cTn>
                                        <p:tgtEl>
                                          <p:spTgt spid="2">
                                            <p:txEl>
                                              <p:pRg st="6" end="6"/>
                                            </p:txEl>
                                          </p:spTgt>
                                        </p:tgtEl>
                                        <p:attrNameLst>
                                          <p:attrName>style.visibility</p:attrName>
                                        </p:attrNameLst>
                                      </p:cBhvr>
                                      <p:to>
                                        <p:strVal val="visible"/>
                                      </p:to>
                                    </p:set>
                                    <p:animEffect transition="in" filter="dissolve">
                                      <p:cBhvr>
                                        <p:cTn id="39" dur="500"/>
                                        <p:tgtEl>
                                          <p:spTgt spid="2">
                                            <p:txEl>
                                              <p:pRg st="6" end="6"/>
                                            </p:txEl>
                                          </p:spTgt>
                                        </p:tgtEl>
                                      </p:cBhvr>
                                    </p:animEffect>
                                  </p:childTnLst>
                                </p:cTn>
                              </p:par>
                            </p:childTnLst>
                          </p:cTn>
                        </p:par>
                        <p:par>
                          <p:cTn id="40" fill="hold">
                            <p:stCondLst>
                              <p:cond delay="4500"/>
                            </p:stCondLst>
                            <p:childTnLst>
                              <p:par>
                                <p:cTn id="41" presetID="9" presetClass="entr" presetSubtype="0" fill="hold" grpId="0" nodeType="afterEffect">
                                  <p:stCondLst>
                                    <p:cond delay="0"/>
                                  </p:stCondLst>
                                  <p:childTnLst>
                                    <p:set>
                                      <p:cBhvr>
                                        <p:cTn id="42" dur="1" fill="hold">
                                          <p:stCondLst>
                                            <p:cond delay="0"/>
                                          </p:stCondLst>
                                        </p:cTn>
                                        <p:tgtEl>
                                          <p:spTgt spid="2">
                                            <p:txEl>
                                              <p:pRg st="7" end="7"/>
                                            </p:txEl>
                                          </p:spTgt>
                                        </p:tgtEl>
                                        <p:attrNameLst>
                                          <p:attrName>style.visibility</p:attrName>
                                        </p:attrNameLst>
                                      </p:cBhvr>
                                      <p:to>
                                        <p:strVal val="visible"/>
                                      </p:to>
                                    </p:set>
                                    <p:animEffect transition="in" filter="dissolve">
                                      <p:cBhvr>
                                        <p:cTn id="43" dur="500"/>
                                        <p:tgtEl>
                                          <p:spTgt spid="2">
                                            <p:txEl>
                                              <p:pRg st="7" end="7"/>
                                            </p:txEl>
                                          </p:spTgt>
                                        </p:tgtEl>
                                      </p:cBhvr>
                                    </p:animEffect>
                                  </p:childTnLst>
                                </p:cTn>
                              </p:par>
                            </p:childTnLst>
                          </p:cTn>
                        </p:par>
                        <p:par>
                          <p:cTn id="44" fill="hold">
                            <p:stCondLst>
                              <p:cond delay="5000"/>
                            </p:stCondLst>
                            <p:childTnLst>
                              <p:par>
                                <p:cTn id="45" presetID="9" presetClass="entr" presetSubtype="0" fill="hold" grpId="0" nodeType="afterEffect">
                                  <p:stCondLst>
                                    <p:cond delay="0"/>
                                  </p:stCondLst>
                                  <p:childTnLst>
                                    <p:set>
                                      <p:cBhvr>
                                        <p:cTn id="46" dur="1" fill="hold">
                                          <p:stCondLst>
                                            <p:cond delay="0"/>
                                          </p:stCondLst>
                                        </p:cTn>
                                        <p:tgtEl>
                                          <p:spTgt spid="6">
                                            <p:txEl>
                                              <p:pRg st="0" end="0"/>
                                            </p:txEl>
                                          </p:spTgt>
                                        </p:tgtEl>
                                        <p:attrNameLst>
                                          <p:attrName>style.visibility</p:attrName>
                                        </p:attrNameLst>
                                      </p:cBhvr>
                                      <p:to>
                                        <p:strVal val="visible"/>
                                      </p:to>
                                    </p:set>
                                    <p:animEffect transition="in" filter="dissolve">
                                      <p:cBhvr>
                                        <p:cTn id="47" dur="500"/>
                                        <p:tgtEl>
                                          <p:spTgt spid="6">
                                            <p:txEl>
                                              <p:pRg st="0" end="0"/>
                                            </p:txEl>
                                          </p:spTgt>
                                        </p:tgtEl>
                                      </p:cBhvr>
                                    </p:animEffect>
                                  </p:childTnLst>
                                </p:cTn>
                              </p:par>
                            </p:childTnLst>
                          </p:cTn>
                        </p:par>
                        <p:par>
                          <p:cTn id="48" fill="hold">
                            <p:stCondLst>
                              <p:cond delay="5500"/>
                            </p:stCondLst>
                            <p:childTnLst>
                              <p:par>
                                <p:cTn id="49" presetID="9" presetClass="entr" presetSubtype="0" fill="hold" grpId="0" nodeType="afterEffect">
                                  <p:stCondLst>
                                    <p:cond delay="0"/>
                                  </p:stCondLst>
                                  <p:childTnLst>
                                    <p:set>
                                      <p:cBhvr>
                                        <p:cTn id="50" dur="1" fill="hold">
                                          <p:stCondLst>
                                            <p:cond delay="0"/>
                                          </p:stCondLst>
                                        </p:cTn>
                                        <p:tgtEl>
                                          <p:spTgt spid="6">
                                            <p:txEl>
                                              <p:pRg st="1" end="1"/>
                                            </p:txEl>
                                          </p:spTgt>
                                        </p:tgtEl>
                                        <p:attrNameLst>
                                          <p:attrName>style.visibility</p:attrName>
                                        </p:attrNameLst>
                                      </p:cBhvr>
                                      <p:to>
                                        <p:strVal val="visible"/>
                                      </p:to>
                                    </p:set>
                                    <p:animEffect transition="in" filter="dissolve">
                                      <p:cBhvr>
                                        <p:cTn id="51" dur="500"/>
                                        <p:tgtEl>
                                          <p:spTgt spid="6">
                                            <p:txEl>
                                              <p:pRg st="1" end="1"/>
                                            </p:txEl>
                                          </p:spTgt>
                                        </p:tgtEl>
                                      </p:cBhvr>
                                    </p:animEffect>
                                  </p:childTnLst>
                                </p:cTn>
                              </p:par>
                            </p:childTnLst>
                          </p:cTn>
                        </p:par>
                        <p:par>
                          <p:cTn id="52" fill="hold">
                            <p:stCondLst>
                              <p:cond delay="6000"/>
                            </p:stCondLst>
                            <p:childTnLst>
                              <p:par>
                                <p:cTn id="53" presetID="9" presetClass="entr" presetSubtype="0" fill="hold" grpId="0" nodeType="afterEffect">
                                  <p:stCondLst>
                                    <p:cond delay="0"/>
                                  </p:stCondLst>
                                  <p:childTnLst>
                                    <p:set>
                                      <p:cBhvr>
                                        <p:cTn id="54" dur="1" fill="hold">
                                          <p:stCondLst>
                                            <p:cond delay="0"/>
                                          </p:stCondLst>
                                        </p:cTn>
                                        <p:tgtEl>
                                          <p:spTgt spid="6">
                                            <p:txEl>
                                              <p:pRg st="2" end="2"/>
                                            </p:txEl>
                                          </p:spTgt>
                                        </p:tgtEl>
                                        <p:attrNameLst>
                                          <p:attrName>style.visibility</p:attrName>
                                        </p:attrNameLst>
                                      </p:cBhvr>
                                      <p:to>
                                        <p:strVal val="visible"/>
                                      </p:to>
                                    </p:set>
                                    <p:animEffect transition="in" filter="dissolve">
                                      <p:cBhvr>
                                        <p:cTn id="55" dur="500"/>
                                        <p:tgtEl>
                                          <p:spTgt spid="6">
                                            <p:txEl>
                                              <p:pRg st="2" end="2"/>
                                            </p:txEl>
                                          </p:spTgt>
                                        </p:tgtEl>
                                      </p:cBhvr>
                                    </p:animEffect>
                                  </p:childTnLst>
                                </p:cTn>
                              </p:par>
                            </p:childTnLst>
                          </p:cTn>
                        </p:par>
                        <p:par>
                          <p:cTn id="56" fill="hold">
                            <p:stCondLst>
                              <p:cond delay="6500"/>
                            </p:stCondLst>
                            <p:childTnLst>
                              <p:par>
                                <p:cTn id="57" presetID="9" presetClass="entr" presetSubtype="0" fill="hold" grpId="0" nodeType="afterEffect">
                                  <p:stCondLst>
                                    <p:cond delay="0"/>
                                  </p:stCondLst>
                                  <p:childTnLst>
                                    <p:set>
                                      <p:cBhvr>
                                        <p:cTn id="58" dur="1" fill="hold">
                                          <p:stCondLst>
                                            <p:cond delay="0"/>
                                          </p:stCondLst>
                                        </p:cTn>
                                        <p:tgtEl>
                                          <p:spTgt spid="6">
                                            <p:txEl>
                                              <p:pRg st="3" end="3"/>
                                            </p:txEl>
                                          </p:spTgt>
                                        </p:tgtEl>
                                        <p:attrNameLst>
                                          <p:attrName>style.visibility</p:attrName>
                                        </p:attrNameLst>
                                      </p:cBhvr>
                                      <p:to>
                                        <p:strVal val="visible"/>
                                      </p:to>
                                    </p:set>
                                    <p:animEffect transition="in" filter="dissolve">
                                      <p:cBhvr>
                                        <p:cTn id="59" dur="500"/>
                                        <p:tgtEl>
                                          <p:spTgt spid="6">
                                            <p:txEl>
                                              <p:pRg st="3" end="3"/>
                                            </p:txEl>
                                          </p:spTgt>
                                        </p:tgtEl>
                                      </p:cBhvr>
                                    </p:animEffect>
                                  </p:childTnLst>
                                </p:cTn>
                              </p:par>
                            </p:childTnLst>
                          </p:cTn>
                        </p:par>
                        <p:par>
                          <p:cTn id="60" fill="hold">
                            <p:stCondLst>
                              <p:cond delay="7000"/>
                            </p:stCondLst>
                            <p:childTnLst>
                              <p:par>
                                <p:cTn id="61" presetID="9" presetClass="entr" presetSubtype="0" fill="hold" grpId="0" nodeType="afterEffect">
                                  <p:stCondLst>
                                    <p:cond delay="0"/>
                                  </p:stCondLst>
                                  <p:childTnLst>
                                    <p:set>
                                      <p:cBhvr>
                                        <p:cTn id="62" dur="1" fill="hold">
                                          <p:stCondLst>
                                            <p:cond delay="0"/>
                                          </p:stCondLst>
                                        </p:cTn>
                                        <p:tgtEl>
                                          <p:spTgt spid="6">
                                            <p:txEl>
                                              <p:pRg st="4" end="4"/>
                                            </p:txEl>
                                          </p:spTgt>
                                        </p:tgtEl>
                                        <p:attrNameLst>
                                          <p:attrName>style.visibility</p:attrName>
                                        </p:attrNameLst>
                                      </p:cBhvr>
                                      <p:to>
                                        <p:strVal val="visible"/>
                                      </p:to>
                                    </p:set>
                                    <p:animEffect transition="in" filter="dissolve">
                                      <p:cBhvr>
                                        <p:cTn id="63" dur="500"/>
                                        <p:tgtEl>
                                          <p:spTgt spid="6">
                                            <p:txEl>
                                              <p:pRg st="4" end="4"/>
                                            </p:txEl>
                                          </p:spTgt>
                                        </p:tgtEl>
                                      </p:cBhvr>
                                    </p:animEffect>
                                  </p:childTnLst>
                                </p:cTn>
                              </p:par>
                            </p:childTnLst>
                          </p:cTn>
                        </p:par>
                        <p:par>
                          <p:cTn id="64" fill="hold">
                            <p:stCondLst>
                              <p:cond delay="7500"/>
                            </p:stCondLst>
                            <p:childTnLst>
                              <p:par>
                                <p:cTn id="65" presetID="9" presetClass="entr" presetSubtype="0" fill="hold" grpId="0" nodeType="afterEffect">
                                  <p:stCondLst>
                                    <p:cond delay="0"/>
                                  </p:stCondLst>
                                  <p:childTnLst>
                                    <p:set>
                                      <p:cBhvr>
                                        <p:cTn id="66" dur="1" fill="hold">
                                          <p:stCondLst>
                                            <p:cond delay="0"/>
                                          </p:stCondLst>
                                        </p:cTn>
                                        <p:tgtEl>
                                          <p:spTgt spid="6">
                                            <p:txEl>
                                              <p:pRg st="5" end="5"/>
                                            </p:txEl>
                                          </p:spTgt>
                                        </p:tgtEl>
                                        <p:attrNameLst>
                                          <p:attrName>style.visibility</p:attrName>
                                        </p:attrNameLst>
                                      </p:cBhvr>
                                      <p:to>
                                        <p:strVal val="visible"/>
                                      </p:to>
                                    </p:set>
                                    <p:animEffect transition="in" filter="dissolve">
                                      <p:cBhvr>
                                        <p:cTn id="67"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2" grpId="0" build="p"/>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800" dirty="0"/>
              <a:t>North Central, SACS and Northwest Have gone to </a:t>
            </a:r>
            <a:r>
              <a:rPr lang="en-US" sz="2800" dirty="0" err="1"/>
              <a:t>A</a:t>
            </a:r>
            <a:r>
              <a:rPr lang="en-US" sz="2800" cap="none" dirty="0" err="1"/>
              <a:t>dvanc</a:t>
            </a:r>
            <a:r>
              <a:rPr lang="en-US" sz="2800" dirty="0" err="1"/>
              <a:t>Ed</a:t>
            </a:r>
            <a:endParaRPr lang="en-US" sz="2800" dirty="0"/>
          </a:p>
        </p:txBody>
      </p:sp>
      <p:pic>
        <p:nvPicPr>
          <p:cNvPr id="5" name="Picture 4" descr="Screen shot 2012-04-23 at 4.15.35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500" y="2101015"/>
            <a:ext cx="6883400" cy="4232308"/>
          </a:xfrm>
          <a:prstGeom prst="rect">
            <a:avLst/>
          </a:prstGeom>
          <a:ln>
            <a:noFill/>
          </a:ln>
          <a:effectLst>
            <a:softEdge rad="112500"/>
          </a:effectLst>
        </p:spPr>
      </p:pic>
      <p:sp>
        <p:nvSpPr>
          <p:cNvPr id="4" name="Rectangle 3"/>
          <p:cNvSpPr/>
          <p:nvPr/>
        </p:nvSpPr>
        <p:spPr>
          <a:xfrm>
            <a:off x="7048500" y="2160069"/>
            <a:ext cx="1905000" cy="4339650"/>
          </a:xfrm>
          <a:prstGeom prst="rect">
            <a:avLst/>
          </a:prstGeom>
        </p:spPr>
        <p:txBody>
          <a:bodyPr wrap="square">
            <a:spAutoFit/>
          </a:bodyPr>
          <a:lstStyle/>
          <a:p>
            <a:pPr lvl="0" algn="ctr"/>
            <a:r>
              <a:rPr lang="en-US" sz="2400" b="1" dirty="0">
                <a:solidFill>
                  <a:prstClr val="black"/>
                </a:solidFill>
              </a:rPr>
              <a:t>Northwest</a:t>
            </a:r>
            <a:r>
              <a:rPr lang="en-US" b="1" dirty="0">
                <a:solidFill>
                  <a:prstClr val="black"/>
                </a:solidFill>
              </a:rPr>
              <a:t> recently joined </a:t>
            </a:r>
            <a:r>
              <a:rPr lang="en-US" sz="2400" b="1" dirty="0">
                <a:solidFill>
                  <a:prstClr val="black"/>
                </a:solidFill>
              </a:rPr>
              <a:t>AdvancED</a:t>
            </a:r>
            <a:r>
              <a:rPr lang="en-US" b="1" dirty="0">
                <a:solidFill>
                  <a:prstClr val="black"/>
                </a:solidFill>
              </a:rPr>
              <a:t> and now includes the following states:</a:t>
            </a:r>
          </a:p>
          <a:p>
            <a:pPr lvl="0"/>
            <a:endParaRPr lang="en-US" sz="1200" b="1" dirty="0">
              <a:solidFill>
                <a:prstClr val="black"/>
              </a:solidFill>
            </a:endParaRPr>
          </a:p>
          <a:p>
            <a:pPr lvl="0" algn="ctr"/>
            <a:r>
              <a:rPr lang="en-US" b="1" dirty="0">
                <a:solidFill>
                  <a:prstClr val="black"/>
                </a:solidFill>
              </a:rPr>
              <a:t>Alaska</a:t>
            </a:r>
          </a:p>
          <a:p>
            <a:pPr lvl="0" algn="ctr"/>
            <a:r>
              <a:rPr lang="en-US" b="1" dirty="0">
                <a:solidFill>
                  <a:prstClr val="black"/>
                </a:solidFill>
              </a:rPr>
              <a:t>Idaho </a:t>
            </a:r>
          </a:p>
          <a:p>
            <a:pPr lvl="0" algn="ctr"/>
            <a:r>
              <a:rPr lang="en-US" b="1" dirty="0">
                <a:solidFill>
                  <a:prstClr val="black"/>
                </a:solidFill>
              </a:rPr>
              <a:t>Montana</a:t>
            </a:r>
          </a:p>
          <a:p>
            <a:pPr lvl="0" algn="ctr"/>
            <a:r>
              <a:rPr lang="en-US" b="1" dirty="0">
                <a:solidFill>
                  <a:prstClr val="black"/>
                </a:solidFill>
              </a:rPr>
              <a:t>Nevada</a:t>
            </a:r>
          </a:p>
          <a:p>
            <a:pPr lvl="0" algn="ctr"/>
            <a:r>
              <a:rPr lang="en-US" b="1" dirty="0">
                <a:solidFill>
                  <a:prstClr val="black"/>
                </a:solidFill>
              </a:rPr>
              <a:t>Oregon</a:t>
            </a:r>
          </a:p>
          <a:p>
            <a:pPr lvl="0" algn="ctr"/>
            <a:r>
              <a:rPr lang="en-US" b="1" dirty="0">
                <a:solidFill>
                  <a:prstClr val="black"/>
                </a:solidFill>
              </a:rPr>
              <a:t>Utah Washington</a:t>
            </a:r>
          </a:p>
        </p:txBody>
      </p:sp>
    </p:spTree>
    <p:extLst>
      <p:ext uri="{BB962C8B-B14F-4D97-AF65-F5344CB8AC3E}">
        <p14:creationId xmlns:p14="http://schemas.microsoft.com/office/powerpoint/2010/main" val="252547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orient="vert"/>
          </p:nvPr>
        </p:nvSpPr>
        <p:spPr>
          <a:xfrm rot="10800000">
            <a:off x="7162800" y="274638"/>
            <a:ext cx="1676400" cy="6350045"/>
          </a:xfrm>
        </p:spPr>
        <p:txBody>
          <a:bodyPr>
            <a:normAutofit/>
          </a:bodyPr>
          <a:lstStyle/>
          <a:p>
            <a:pPr algn="ctr"/>
            <a:r>
              <a:rPr lang="en-US" sz="4400" dirty="0"/>
              <a:t>Accreditation </a:t>
            </a:r>
            <a:r>
              <a:rPr lang="en-US" sz="5400" dirty="0"/>
              <a:t>= </a:t>
            </a:r>
            <a:br>
              <a:rPr lang="en-US" sz="4000" dirty="0"/>
            </a:br>
            <a:r>
              <a:rPr lang="en-US" sz="2800" dirty="0">
                <a:solidFill>
                  <a:srgbClr val="F7E9C3"/>
                </a:solidFill>
              </a:rPr>
              <a:t>Continuous Improvement</a:t>
            </a:r>
            <a:endParaRPr lang="en-US" sz="1800" dirty="0">
              <a:solidFill>
                <a:srgbClr val="F7E9C3"/>
              </a:solidFill>
            </a:endParaRPr>
          </a:p>
        </p:txBody>
      </p:sp>
      <p:pic>
        <p:nvPicPr>
          <p:cNvPr id="4" name="Content Placeholder 3" descr="lifecycle_sm.gif"/>
          <p:cNvPicPr>
            <a:picLocks noGrp="1" noChangeAspect="1"/>
          </p:cNvPicPr>
          <p:nvPr>
            <p:ph idx="4294967295"/>
          </p:nvPr>
        </p:nvPicPr>
        <p:blipFill rotWithShape="1">
          <a:blip r:embed="rId3">
            <a:extLst>
              <a:ext uri="{28A0092B-C50C-407E-A947-70E740481C1C}">
                <a14:useLocalDpi xmlns:a14="http://schemas.microsoft.com/office/drawing/2010/main" val="0"/>
              </a:ext>
            </a:extLst>
          </a:blip>
          <a:srcRect l="-7601" r="-7601"/>
          <a:stretch/>
        </p:blipFill>
        <p:spPr>
          <a:xfrm>
            <a:off x="290710" y="320675"/>
            <a:ext cx="6318707" cy="6304008"/>
          </a:xfrm>
          <a:prstGeom prst="rect">
            <a:avLst/>
          </a:prstGeom>
          <a:ln>
            <a:noFill/>
          </a:ln>
          <a:effectLst>
            <a:softEdge rad="112500"/>
          </a:effectLst>
        </p:spPr>
      </p:pic>
    </p:spTree>
    <p:extLst>
      <p:ext uri="{BB962C8B-B14F-4D97-AF65-F5344CB8AC3E}">
        <p14:creationId xmlns:p14="http://schemas.microsoft.com/office/powerpoint/2010/main" val="1076255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2070099"/>
            <a:ext cx="8407893" cy="4056379"/>
          </a:xfrm>
        </p:spPr>
        <p:txBody>
          <a:bodyPr>
            <a:normAutofit/>
          </a:bodyPr>
          <a:lstStyle/>
          <a:p>
            <a:r>
              <a:rPr lang="en-US" sz="2800" dirty="0"/>
              <a:t>Analysis of the school using the 12 CEASD Standards and Regional Standards</a:t>
            </a:r>
          </a:p>
          <a:p>
            <a:r>
              <a:rPr lang="en-US" sz="2800" dirty="0"/>
              <a:t>Identification of strengths and opportunities for growth from the analysis</a:t>
            </a:r>
          </a:p>
          <a:p>
            <a:r>
              <a:rPr lang="en-US" sz="2800" dirty="0"/>
              <a:t>Formulation of student and organization goals based on the analysis</a:t>
            </a:r>
          </a:p>
          <a:p>
            <a:r>
              <a:rPr lang="en-US" sz="2800" dirty="0"/>
              <a:t>Adherence to the requirements of the CEASD AFG protocol and Regional Protocol</a:t>
            </a:r>
          </a:p>
        </p:txBody>
      </p:sp>
      <p:sp>
        <p:nvSpPr>
          <p:cNvPr id="2" name="Title 1"/>
          <p:cNvSpPr>
            <a:spLocks noGrp="1"/>
          </p:cNvSpPr>
          <p:nvPr>
            <p:ph type="title"/>
          </p:nvPr>
        </p:nvSpPr>
        <p:spPr/>
        <p:txBody>
          <a:bodyPr>
            <a:normAutofit fontScale="90000"/>
          </a:bodyPr>
          <a:lstStyle/>
          <a:p>
            <a:r>
              <a:rPr lang="en-US" dirty="0"/>
              <a:t>The Self-Study Process </a:t>
            </a:r>
            <a:br>
              <a:rPr lang="en-US" dirty="0"/>
            </a:br>
            <a:r>
              <a:rPr lang="en-US" dirty="0"/>
              <a:t>at a Glance</a:t>
            </a:r>
          </a:p>
        </p:txBody>
      </p:sp>
    </p:spTree>
    <p:extLst>
      <p:ext uri="{BB962C8B-B14F-4D97-AF65-F5344CB8AC3E}">
        <p14:creationId xmlns:p14="http://schemas.microsoft.com/office/powerpoint/2010/main" val="2325408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2031999"/>
            <a:ext cx="8407893" cy="4094479"/>
          </a:xfrm>
        </p:spPr>
        <p:txBody>
          <a:bodyPr>
            <a:normAutofit/>
          </a:bodyPr>
          <a:lstStyle/>
          <a:p>
            <a:r>
              <a:rPr lang="en-US" sz="2800" dirty="0"/>
              <a:t>Philosophy/Mission</a:t>
            </a:r>
          </a:p>
          <a:p>
            <a:r>
              <a:rPr lang="en-US" sz="2800" dirty="0"/>
              <a:t>Governance and Leadership</a:t>
            </a:r>
          </a:p>
          <a:p>
            <a:r>
              <a:rPr lang="en-US" sz="2800" dirty="0"/>
              <a:t>School Improvement Planning and </a:t>
            </a:r>
            <a:r>
              <a:rPr lang="en-US" sz="2800" i="1" dirty="0"/>
              <a:t>Viability</a:t>
            </a:r>
            <a:endParaRPr lang="en-US" sz="2800" dirty="0"/>
          </a:p>
          <a:p>
            <a:r>
              <a:rPr lang="en-US" sz="2800" dirty="0"/>
              <a:t>Finances</a:t>
            </a:r>
          </a:p>
          <a:p>
            <a:r>
              <a:rPr lang="en-US" sz="2800" dirty="0"/>
              <a:t>Facilities</a:t>
            </a:r>
          </a:p>
          <a:p>
            <a:r>
              <a:rPr lang="en-US" sz="2800" dirty="0"/>
              <a:t>School Climate and Organization</a:t>
            </a:r>
          </a:p>
        </p:txBody>
      </p:sp>
      <p:sp>
        <p:nvSpPr>
          <p:cNvPr id="2" name="Title 1"/>
          <p:cNvSpPr>
            <a:spLocks noGrp="1"/>
          </p:cNvSpPr>
          <p:nvPr>
            <p:ph type="title"/>
          </p:nvPr>
        </p:nvSpPr>
        <p:spPr/>
        <p:txBody>
          <a:bodyPr>
            <a:normAutofit fontScale="90000"/>
          </a:bodyPr>
          <a:lstStyle/>
          <a:p>
            <a:r>
              <a:rPr lang="en-US" dirty="0"/>
              <a:t>What are the 12 CEASD Standards</a:t>
            </a:r>
          </a:p>
        </p:txBody>
      </p:sp>
    </p:spTree>
    <p:extLst>
      <p:ext uri="{BB962C8B-B14F-4D97-AF65-F5344CB8AC3E}">
        <p14:creationId xmlns:p14="http://schemas.microsoft.com/office/powerpoint/2010/main" val="3681551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2120899"/>
            <a:ext cx="8407893" cy="4005579"/>
          </a:xfrm>
        </p:spPr>
        <p:txBody>
          <a:bodyPr>
            <a:normAutofit/>
          </a:bodyPr>
          <a:lstStyle/>
          <a:p>
            <a:r>
              <a:rPr lang="en-US" sz="2800" dirty="0"/>
              <a:t>Health and Safety</a:t>
            </a:r>
          </a:p>
          <a:p>
            <a:r>
              <a:rPr lang="en-US" sz="2800" dirty="0"/>
              <a:t>Educational program</a:t>
            </a:r>
          </a:p>
          <a:p>
            <a:r>
              <a:rPr lang="en-US" sz="2800" dirty="0"/>
              <a:t>Assessment and Evidence of Student Learning</a:t>
            </a:r>
          </a:p>
          <a:p>
            <a:r>
              <a:rPr lang="en-US" sz="2800" dirty="0"/>
              <a:t>Student Services</a:t>
            </a:r>
          </a:p>
          <a:p>
            <a:r>
              <a:rPr lang="en-US" sz="2800" dirty="0"/>
              <a:t>Student Life, Student Activities, and </a:t>
            </a:r>
            <a:r>
              <a:rPr lang="en-US" sz="2800" i="1" dirty="0"/>
              <a:t>Residential Living</a:t>
            </a:r>
            <a:endParaRPr lang="en-US" sz="2800" dirty="0"/>
          </a:p>
          <a:p>
            <a:r>
              <a:rPr lang="en-US" sz="2800" i="1" dirty="0"/>
              <a:t>Learning Resources</a:t>
            </a:r>
            <a:r>
              <a:rPr lang="en-US" sz="2800" dirty="0"/>
              <a:t> and Information Technology</a:t>
            </a:r>
            <a:endParaRPr lang="en-US" sz="2800" i="1" dirty="0"/>
          </a:p>
        </p:txBody>
      </p:sp>
      <p:sp>
        <p:nvSpPr>
          <p:cNvPr id="2" name="Title 1"/>
          <p:cNvSpPr>
            <a:spLocks noGrp="1"/>
          </p:cNvSpPr>
          <p:nvPr>
            <p:ph type="title"/>
          </p:nvPr>
        </p:nvSpPr>
        <p:spPr/>
        <p:txBody>
          <a:bodyPr>
            <a:normAutofit fontScale="90000"/>
          </a:bodyPr>
          <a:lstStyle/>
          <a:p>
            <a:r>
              <a:rPr lang="en-US" dirty="0"/>
              <a:t>What are the 12 CEASD Standards</a:t>
            </a:r>
          </a:p>
        </p:txBody>
      </p:sp>
    </p:spTree>
    <p:extLst>
      <p:ext uri="{BB962C8B-B14F-4D97-AF65-F5344CB8AC3E}">
        <p14:creationId xmlns:p14="http://schemas.microsoft.com/office/powerpoint/2010/main" val="150293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Travelogue">
      <a:dk1>
        <a:sysClr val="windowText" lastClr="000000"/>
      </a:dk1>
      <a:lt1>
        <a:srgbClr val="EAC968"/>
      </a:lt1>
      <a:dk2>
        <a:srgbClr val="2A2515"/>
      </a:dk2>
      <a:lt2>
        <a:srgbClr val="82682C"/>
      </a:lt2>
      <a:accent1>
        <a:srgbClr val="B74D21"/>
      </a:accent1>
      <a:accent2>
        <a:srgbClr val="A32323"/>
      </a:accent2>
      <a:accent3>
        <a:srgbClr val="4576A3"/>
      </a:accent3>
      <a:accent4>
        <a:srgbClr val="615D9A"/>
      </a:accent4>
      <a:accent5>
        <a:srgbClr val="67924B"/>
      </a:accent5>
      <a:accent6>
        <a:srgbClr val="BF7B1B"/>
      </a:accent6>
      <a:hlink>
        <a:srgbClr val="99350B"/>
      </a:hlink>
      <a:folHlink>
        <a:srgbClr val="785140"/>
      </a:folHlink>
    </a:clrScheme>
    <a:fontScheme name="Travelogue">
      <a:majorFont>
        <a:latin typeface="Calisto MT"/>
        <a:ea typeface=""/>
        <a:cs typeface=""/>
        <a:font script="Jpan" typeface="ＭＳ 明朝"/>
      </a:majorFont>
      <a:minorFont>
        <a:latin typeface="Calisto MT"/>
        <a:ea typeface=""/>
        <a:cs typeface=""/>
        <a:font script="Jpan" typeface="ＭＳ 明朝"/>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Grid.thmx</Template>
  <TotalTime>1897</TotalTime>
  <Words>1520</Words>
  <Application>Microsoft Macintosh PowerPoint</Application>
  <PresentationFormat>On-screen Show (4:3)</PresentationFormat>
  <Paragraphs>233</Paragraphs>
  <Slides>39</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Calibri</vt:lpstr>
      <vt:lpstr>Calisto MT</vt:lpstr>
      <vt:lpstr>Wingdings</vt:lpstr>
      <vt:lpstr>Wingdings 2</vt:lpstr>
      <vt:lpstr>Grid</vt:lpstr>
      <vt:lpstr> Accreditation, viability and continuous improvement </vt:lpstr>
      <vt:lpstr>What we are doing today…</vt:lpstr>
      <vt:lpstr>What is the CEASD Accreditation for Growth protocol?</vt:lpstr>
      <vt:lpstr>What is Advanced?</vt:lpstr>
      <vt:lpstr>North Central, SACS and Northwest Have gone to AdvancEd</vt:lpstr>
      <vt:lpstr>Accreditation =  Continuous Improvement</vt:lpstr>
      <vt:lpstr>The Self-Study Process  at a Glance</vt:lpstr>
      <vt:lpstr>What are the 12 CEASD Standards</vt:lpstr>
      <vt:lpstr>What are the 12 CEASD Standards</vt:lpstr>
      <vt:lpstr>Standards </vt:lpstr>
      <vt:lpstr>Indicators</vt:lpstr>
      <vt:lpstr>To be accredited,  our member schools must:</vt:lpstr>
      <vt:lpstr>What is the organizing structure for conducting the self-study</vt:lpstr>
      <vt:lpstr>Timelines</vt:lpstr>
      <vt:lpstr>Timelines</vt:lpstr>
      <vt:lpstr>Final Self-Study Document</vt:lpstr>
      <vt:lpstr>Selection of the Visiting Team</vt:lpstr>
      <vt:lpstr>What happens  during the visit?</vt:lpstr>
      <vt:lpstr>What happens  during the visit cont’d?</vt:lpstr>
      <vt:lpstr>The Team Depends On</vt:lpstr>
      <vt:lpstr>What is evidence…</vt:lpstr>
      <vt:lpstr>Classroom/Dorm Observations</vt:lpstr>
      <vt:lpstr>Exhibits or Artifacts</vt:lpstr>
      <vt:lpstr>The Visit ends with an Oral Exit Report</vt:lpstr>
      <vt:lpstr>How the Final Written Report is assembled</vt:lpstr>
      <vt:lpstr>The Visiting Team Experience</vt:lpstr>
      <vt:lpstr> serving on a team</vt:lpstr>
      <vt:lpstr>What is your role on the visiting Team?</vt:lpstr>
      <vt:lpstr>Role of the Team Chair</vt:lpstr>
      <vt:lpstr>Assessing the School’s ability to meet the Standards</vt:lpstr>
      <vt:lpstr>Team looks at the  Planning Process</vt:lpstr>
      <vt:lpstr>Team looks at Content  of the Self Study</vt:lpstr>
      <vt:lpstr>A Team’s Accreditation Recommendation is Based on</vt:lpstr>
      <vt:lpstr>A Team may Recommend</vt:lpstr>
      <vt:lpstr>A Team’s Accreditation Recommendation is reviewed by…</vt:lpstr>
      <vt:lpstr>Team Writing Assignments</vt:lpstr>
      <vt:lpstr>Team responsibilities  during the visit…</vt:lpstr>
      <vt:lpstr>Oral Report</vt:lpstr>
      <vt:lpstr>Questions and Answers</vt:lpstr>
    </vt:vector>
  </TitlesOfParts>
  <Company>Texas School for the Deaf</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CEASD Accreditation for Growth</dc:title>
  <dc:creator>TSD</dc:creator>
  <cp:lastModifiedBy>Dennis Kirschbaum</cp:lastModifiedBy>
  <cp:revision>53</cp:revision>
  <cp:lastPrinted>2012-04-24T19:27:09Z</cp:lastPrinted>
  <dcterms:created xsi:type="dcterms:W3CDTF">2012-04-04T20:13:29Z</dcterms:created>
  <dcterms:modified xsi:type="dcterms:W3CDTF">2019-11-05T20:49:34Z</dcterms:modified>
</cp:coreProperties>
</file>