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4" r:id="rId4"/>
    <p:sldId id="259" r:id="rId5"/>
    <p:sldId id="260" r:id="rId6"/>
    <p:sldId id="299" r:id="rId7"/>
    <p:sldId id="261" r:id="rId8"/>
    <p:sldId id="262" r:id="rId9"/>
    <p:sldId id="263" r:id="rId10"/>
    <p:sldId id="273" r:id="rId11"/>
    <p:sldId id="274" r:id="rId12"/>
    <p:sldId id="275" r:id="rId13"/>
    <p:sldId id="276" r:id="rId14"/>
    <p:sldId id="287" r:id="rId15"/>
    <p:sldId id="277" r:id="rId16"/>
    <p:sldId id="288" r:id="rId17"/>
    <p:sldId id="278" r:id="rId18"/>
    <p:sldId id="289" r:id="rId19"/>
    <p:sldId id="279" r:id="rId20"/>
    <p:sldId id="290" r:id="rId21"/>
    <p:sldId id="280" r:id="rId22"/>
    <p:sldId id="291" r:id="rId23"/>
    <p:sldId id="281" r:id="rId24"/>
    <p:sldId id="292" r:id="rId25"/>
    <p:sldId id="282" r:id="rId26"/>
    <p:sldId id="293" r:id="rId27"/>
    <p:sldId id="283" r:id="rId28"/>
    <p:sldId id="294" r:id="rId29"/>
    <p:sldId id="284" r:id="rId30"/>
    <p:sldId id="295" r:id="rId31"/>
    <p:sldId id="285" r:id="rId32"/>
    <p:sldId id="296" r:id="rId33"/>
    <p:sldId id="286" r:id="rId34"/>
    <p:sldId id="297" r:id="rId35"/>
    <p:sldId id="305" r:id="rId36"/>
    <p:sldId id="298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E0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CEAE5-5D2B-B344-88BD-BEB27E0A5D3F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AE395-7576-0441-A1F3-0F20E2B9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CEASD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E395-7576-0441-A1F3-0F20E2B9271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E395-7576-0441-A1F3-0F20E2B9271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Add CEASD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E395-7576-0441-A1F3-0F20E2B9271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0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0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20BE-FD4F-AC40-819E-413D4A224A1B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19BF-CD58-C74F-80D4-C42A2A5A0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263" y="1471104"/>
            <a:ext cx="6187342" cy="4275777"/>
          </a:xfrm>
        </p:spPr>
        <p:txBody>
          <a:bodyPr>
            <a:normAutofit/>
          </a:bodyPr>
          <a:lstStyle/>
          <a:p>
            <a:r>
              <a:rPr lang="en-US" dirty="0"/>
              <a:t>Name School for the Deaf</a:t>
            </a:r>
            <a:br>
              <a:rPr lang="en-US" dirty="0"/>
            </a:br>
            <a:r>
              <a:rPr lang="en-US" sz="4800" b="1" dirty="0"/>
              <a:t>CEASD Accreditation </a:t>
            </a:r>
            <a:br>
              <a:rPr lang="en-US" sz="4800" b="1" dirty="0"/>
            </a:br>
            <a:r>
              <a:rPr lang="en-US" sz="4800" b="1" dirty="0"/>
              <a:t>Exit Conference</a:t>
            </a:r>
            <a:br>
              <a:rPr lang="en-US" sz="5400" b="1" dirty="0"/>
            </a:br>
            <a:r>
              <a:rPr lang="en-US" sz="1100" b="1" dirty="0"/>
              <a:t> </a:t>
            </a:r>
            <a:r>
              <a:rPr lang="en-US" sz="4000" b="1" dirty="0"/>
              <a:t> </a:t>
            </a:r>
            <a:br>
              <a:rPr lang="en-US" sz="5400" b="1" dirty="0"/>
            </a:br>
            <a:r>
              <a:rPr lang="en-US" sz="3200" b="1" dirty="0"/>
              <a:t>Date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4470" y="2148976"/>
            <a:ext cx="167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school logo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8983" y="412378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background slide and color of print text to the school’s colors.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38185"/>
            <a:ext cx="9144000" cy="819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27017" y="6038185"/>
            <a:ext cx="2395588" cy="813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1D91E-F937-5E40-B739-96C69E356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09" y="4301587"/>
            <a:ext cx="3353348" cy="14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Standard 1: Philosophy and Mission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73444-F8B2-C34C-9B6B-3128FA659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2: Governance and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8894-67F6-824D-8616-A67432FF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2: Governance and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C8715-09D9-CA42-971C-70937BBF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3: School Improvement Planning and Viability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6DDC5-F6A8-C542-AEE8-02DE9825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3: School Improvement Planning and Viability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84E8E-A98F-3548-B6EE-1E798F6A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4: Finances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72E90-933A-FD46-8F1D-7DE6622E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4: Finances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6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1AAF-1F96-3C4B-AFBE-341B5F33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5: Facilities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EA83F-5845-D24C-AEA7-E0021C11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5: Facilities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3B980-2CE7-E64D-820F-832EC3C9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6: School Climate and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48734-3687-7B4C-A7A9-A0535CDA7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Visiting Team Members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List Team Members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09321-31F1-D14F-81D0-7B93FDC6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6: School Climate and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498AE-C8FF-EF4E-B8C9-9FA96F3E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7: Health and Safety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FCDEE-3BAE-BA4F-9DA5-48E7DAB6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7: Health and Safety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393C0-950A-4F48-A4FF-BC71AEB5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8: Educational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E1A38-2160-7A48-8471-7CDCDC7E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8: Educational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A9D15-B4BF-E74D-92E8-67EF6E41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9: Assessment and Evidence of Student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02894-55B6-A241-8593-5275B87E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9: Assessment and Evidence of Student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/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6100D-1A3A-D64C-9176-CEF5338E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10: Student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5E181-5F09-B046-9966-AAF8314F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10: Student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9C0CA-8C4C-0948-92C1-3434F667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11: Student Life, Student Activities, and Residential Living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B9EFB-FC2F-B049-8EE0-F32BFC25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1" y="274638"/>
            <a:ext cx="887332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does CEASD Accreditation involve?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capacity of a school to address three major elements. As such, a school must:</a:t>
            </a:r>
          </a:p>
          <a:p>
            <a:r>
              <a:rPr lang="en-US" dirty="0"/>
              <a:t>Meet standards for accreditation;</a:t>
            </a:r>
          </a:p>
          <a:p>
            <a:r>
              <a:rPr lang="en-US" dirty="0"/>
              <a:t>Demonstrate a systemic and continuous process of improvement; and</a:t>
            </a:r>
          </a:p>
          <a:p>
            <a:r>
              <a:rPr lang="en-US" dirty="0"/>
              <a:t>Implement methods that provide for quality assurance.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1A2F6-A808-8248-91FD-6988DA72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11: Student Life, Student Activities and Residential Living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43C3-778E-F845-8A13-A7E166FA1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12: Learning Resources and    													Information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302EF-15A1-C348-B12A-24F8EFE7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Standard 12: Learning Resources and 														Information 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Recommendations: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9BB6F-450B-3446-A508-FF7F69BC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Accreditation Recommendation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The CEASD Visiting Team recommends, without reservation, to the CEASD Board of Directors</a:t>
            </a:r>
            <a:endParaRPr lang="en-US" sz="40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rgbClr val="FFFFFF"/>
                </a:solidFill>
              </a:rPr>
              <a:t>                    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3309-731B-CF40-AECD-3788A7CD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/>
          </a:bodyPr>
          <a:lstStyle/>
          <a:p>
            <a:r>
              <a:rPr lang="en-US" sz="4800" dirty="0"/>
              <a:t>Accreditation Recommendation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757" b="1" dirty="0">
              <a:solidFill>
                <a:srgbClr val="FF0000"/>
              </a:solidFill>
            </a:endParaRPr>
          </a:p>
          <a:p>
            <a:pPr marL="1588" indent="-1588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FULL  OR PROVISIONAL ACCREDITATION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22C68-B061-7A4D-BC6B-1937E8BD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98"/>
            <a:ext cx="8229600" cy="4890565"/>
          </a:xfrm>
        </p:spPr>
        <p:txBody>
          <a:bodyPr>
            <a:noAutofit/>
          </a:bodyPr>
          <a:lstStyle/>
          <a:p>
            <a:pPr lvl="0"/>
            <a:r>
              <a:rPr lang="en-US" sz="2000" b="1" i="1" dirty="0"/>
              <a:t>Implement the School Improvement Plan</a:t>
            </a:r>
            <a:r>
              <a:rPr lang="en-US" sz="2000" b="1" dirty="0"/>
              <a:t>: </a:t>
            </a:r>
            <a:r>
              <a:rPr lang="en-US" sz="2000" dirty="0"/>
              <a:t>The school should make a good faith effort to implement the School Improvement Plan that served as one of the bases for accreditation. </a:t>
            </a:r>
            <a:r>
              <a:rPr lang="en-US" sz="2000" b="1" dirty="0"/>
              <a:t> </a:t>
            </a:r>
          </a:p>
          <a:p>
            <a:pPr lvl="0"/>
            <a:r>
              <a:rPr lang="en-US" sz="2000" b="1" i="1" dirty="0"/>
              <a:t>Conduct Periodic Reviews of the School Improvement Plan</a:t>
            </a:r>
            <a:r>
              <a:rPr lang="en-US" sz="2000" b="1" dirty="0"/>
              <a:t>:  </a:t>
            </a:r>
            <a:r>
              <a:rPr lang="en-US" sz="2000" dirty="0"/>
              <a:t>While CEASD does not “collect” evidence of the school’s annual review of the School Improvement Plan, the school is expected to conduct periodic reviews of its Plan and up-date and revise it dependent upon data collected.</a:t>
            </a:r>
            <a:endParaRPr lang="en-US" sz="2000" b="1" u="sng" dirty="0"/>
          </a:p>
          <a:p>
            <a:r>
              <a:rPr lang="en-US" sz="2000" b="1" dirty="0"/>
              <a:t>Follow-up on Major Recommendations</a:t>
            </a:r>
            <a:r>
              <a:rPr lang="en-US" sz="2000" i="1" dirty="0"/>
              <a:t>: </a:t>
            </a:r>
            <a:r>
              <a:rPr lang="en-US" sz="2000" dirty="0"/>
              <a:t>At the next CEASD  visit, the school will be expected to review progress and implementation on the major recommendations.</a:t>
            </a:r>
          </a:p>
          <a:p>
            <a:pPr lvl="0"/>
            <a:r>
              <a:rPr lang="en-US" sz="2000" b="1" dirty="0"/>
              <a:t>Prepare for Reaccreditation</a:t>
            </a:r>
            <a:r>
              <a:rPr lang="en-US" sz="2000" dirty="0"/>
              <a:t>:  At the beginning of the next cycle of the school’s accreditation term, begin a new self-study in preparation for the visit of the next Visiting Team.  CEASD is on a five year cycle but will follow the cycle of the regional accreditation body if joint visits are initiated. 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513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behalf of the CEASD Team we extend:</a:t>
            </a:r>
          </a:p>
          <a:p>
            <a:pPr lvl="1"/>
            <a:r>
              <a:rPr lang="en-US" dirty="0"/>
              <a:t>Our appreciation for your hospitality, support and professionalism</a:t>
            </a:r>
          </a:p>
          <a:p>
            <a:pPr lvl="1"/>
            <a:r>
              <a:rPr lang="en-US" dirty="0"/>
              <a:t>Our respect and acknowledgement of the quality of your school</a:t>
            </a:r>
          </a:p>
          <a:p>
            <a:pPr lvl="1"/>
            <a:r>
              <a:rPr lang="en-US" dirty="0"/>
              <a:t>Our congratulations on achieving a recommendation from the teams as a quality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54213-B132-A24B-8BF0-F286B6CF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0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69" y="1432650"/>
            <a:ext cx="46906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4568" y="1432650"/>
            <a:ext cx="219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r>
              <a:rPr lang="en-US" dirty="0"/>
              <a:t>SCHOOL</a:t>
            </a:r>
          </a:p>
          <a:p>
            <a:r>
              <a:rPr lang="en-US" dirty="0"/>
              <a:t>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C6275-47B9-9C49-8F9D-701DB6CC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Accreditation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Voluntary planning process of self-evaluation</a:t>
            </a:r>
          </a:p>
          <a:p>
            <a:r>
              <a:rPr lang="en-US" dirty="0">
                <a:solidFill>
                  <a:srgbClr val="000000"/>
                </a:solidFill>
              </a:rPr>
              <a:t>Internal and external scan of the school environment</a:t>
            </a:r>
          </a:p>
          <a:p>
            <a:r>
              <a:rPr lang="en-US" dirty="0">
                <a:solidFill>
                  <a:srgbClr val="000000"/>
                </a:solidFill>
              </a:rPr>
              <a:t>Analysis of critical issues impacting the school</a:t>
            </a:r>
          </a:p>
          <a:p>
            <a:r>
              <a:rPr lang="en-US" dirty="0">
                <a:solidFill>
                  <a:srgbClr val="000000"/>
                </a:solidFill>
              </a:rPr>
              <a:t>Analysis of strengths and areas of need related to the Standards</a:t>
            </a:r>
          </a:p>
          <a:p>
            <a:r>
              <a:rPr lang="en-US" dirty="0">
                <a:solidFill>
                  <a:srgbClr val="000000"/>
                </a:solidFill>
              </a:rPr>
              <a:t>Development of action plans to address critical issues and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36850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What did the CEASD team do?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Reviewed the self-study prior to the visit</a:t>
            </a:r>
          </a:p>
          <a:p>
            <a:r>
              <a:rPr lang="en-US" dirty="0">
                <a:solidFill>
                  <a:srgbClr val="000000"/>
                </a:solidFill>
              </a:rPr>
              <a:t>Analyzed the 12 standards in the self-study</a:t>
            </a:r>
          </a:p>
          <a:p>
            <a:r>
              <a:rPr lang="en-US" dirty="0">
                <a:solidFill>
                  <a:srgbClr val="000000"/>
                </a:solidFill>
              </a:rPr>
              <a:t>Reviewed your process </a:t>
            </a:r>
          </a:p>
          <a:p>
            <a:r>
              <a:rPr lang="en-US" dirty="0">
                <a:solidFill>
                  <a:srgbClr val="000000"/>
                </a:solidFill>
              </a:rPr>
              <a:t>Reviewed the action plans and a variety of evidence</a:t>
            </a:r>
          </a:p>
          <a:p>
            <a:r>
              <a:rPr lang="en-US" dirty="0">
                <a:solidFill>
                  <a:srgbClr val="000000"/>
                </a:solidFill>
              </a:rPr>
              <a:t>Interviewed staff, parents, Board members</a:t>
            </a:r>
          </a:p>
          <a:p>
            <a:r>
              <a:rPr lang="en-US" dirty="0">
                <a:solidFill>
                  <a:srgbClr val="000000"/>
                </a:solidFill>
              </a:rPr>
              <a:t>Conducted meetings with students, parents and community</a:t>
            </a:r>
          </a:p>
          <a:p>
            <a:r>
              <a:rPr lang="en-US" dirty="0">
                <a:solidFill>
                  <a:srgbClr val="000000"/>
                </a:solidFill>
              </a:rPr>
              <a:t>Observed classrooms, dorms and programs at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000000"/>
                </a:solidFill>
              </a:rPr>
              <a:t>(Name of School for the Deaf)</a:t>
            </a:r>
          </a:p>
          <a:p>
            <a:r>
              <a:rPr lang="en-US" dirty="0">
                <a:solidFill>
                  <a:srgbClr val="000000"/>
                </a:solidFill>
              </a:rPr>
              <a:t>Engaged in professional deliberations as a team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Interviews 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510426" cy="5293363"/>
          </a:xfrm>
        </p:spPr>
        <p:txBody>
          <a:bodyPr>
            <a:normAutofit/>
          </a:bodyPr>
          <a:lstStyle/>
          <a:p>
            <a:r>
              <a:rPr lang="en-US" dirty="0"/>
              <a:t>During the on-site review we interviewed</a:t>
            </a:r>
          </a:p>
          <a:p>
            <a:pPr marL="457200" lvl="1" indent="0">
              <a:buNone/>
            </a:pPr>
            <a:r>
              <a:rPr lang="en-US" b="1" dirty="0"/>
              <a:t>(List titles of individuals and groups interviewed)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75247" y="5225918"/>
            <a:ext cx="18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as needed.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CF3D1-29FC-344D-98EE-D2B920647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64368" cy="1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Kudos to (Name of School) Staff!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Superintendent: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Name</a:t>
            </a:r>
          </a:p>
          <a:p>
            <a:r>
              <a:rPr lang="en-US" b="1" dirty="0">
                <a:solidFill>
                  <a:srgbClr val="000000"/>
                </a:solidFill>
              </a:rPr>
              <a:t>Internal Coordinators: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Names</a:t>
            </a:r>
          </a:p>
          <a:p>
            <a:pPr marL="457200" lvl="1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Committee Chairs and Team Members</a:t>
            </a:r>
          </a:p>
          <a:p>
            <a:r>
              <a:rPr lang="en-US" b="1" dirty="0">
                <a:solidFill>
                  <a:srgbClr val="000000"/>
                </a:solidFill>
              </a:rPr>
              <a:t>Board, Students and Staff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12234-AC5A-A843-BF20-9DABA2A4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43671" cy="10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CEASD Report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598642" cy="501682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Concluding the visit with an exit report today providing a brief overview of commendations and recommendations for the 12 standards</a:t>
            </a:r>
          </a:p>
          <a:p>
            <a:r>
              <a:rPr lang="en-US" dirty="0">
                <a:solidFill>
                  <a:srgbClr val="000000"/>
                </a:solidFill>
              </a:rPr>
              <a:t>A final written report will be sent to the Superintendent/CEO within the next few weeks for review of facts.</a:t>
            </a:r>
          </a:p>
          <a:p>
            <a:r>
              <a:rPr lang="en-US" dirty="0">
                <a:solidFill>
                  <a:srgbClr val="000000"/>
                </a:solidFill>
              </a:rPr>
              <a:t>A final written report will be sent to Superintendent within approximately 6-8 weeks</a:t>
            </a:r>
          </a:p>
          <a:p>
            <a:r>
              <a:rPr lang="en-US" dirty="0">
                <a:solidFill>
                  <a:srgbClr val="000000"/>
                </a:solidFill>
              </a:rPr>
              <a:t>A recommendation will be made to the CEASD Board regarding the accreditation of  </a:t>
            </a:r>
            <a:r>
              <a:rPr lang="en-US" b="1" dirty="0">
                <a:solidFill>
                  <a:srgbClr val="000000"/>
                </a:solidFill>
              </a:rPr>
              <a:t>Name of School for the Deaf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5247" y="6105044"/>
            <a:ext cx="18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as needed.</a:t>
            </a:r>
          </a:p>
        </p:txBody>
      </p:sp>
    </p:spTree>
    <p:extLst>
      <p:ext uri="{BB962C8B-B14F-4D97-AF65-F5344CB8AC3E}">
        <p14:creationId xmlns:p14="http://schemas.microsoft.com/office/powerpoint/2010/main" val="8733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47" y="274638"/>
            <a:ext cx="8655004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00"/>
                </a:solidFill>
              </a:rPr>
              <a:t>Standard 1: Philosophy and Mission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Commendations:</a:t>
            </a:r>
          </a:p>
          <a:p>
            <a:r>
              <a:rPr lang="en-US" dirty="0">
                <a:solidFill>
                  <a:srgbClr val="000000"/>
                </a:solidFill>
              </a:rPr>
              <a:t>Type here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989A-7A5B-2E4C-BE2E-EE466D98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0" y="5489768"/>
            <a:ext cx="2089230" cy="10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682</Words>
  <Application>Microsoft Macintosh PowerPoint</Application>
  <PresentationFormat>On-screen Show (4:3)</PresentationFormat>
  <Paragraphs>149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Name School for the Deaf CEASD Accreditation  Exit Conference    Date</vt:lpstr>
      <vt:lpstr>Visiting Team Members</vt:lpstr>
      <vt:lpstr>What does CEASD Accreditation involve? </vt:lpstr>
      <vt:lpstr>Accreditation Process</vt:lpstr>
      <vt:lpstr>What did the CEASD team do?</vt:lpstr>
      <vt:lpstr>Interviews with Stakeholders</vt:lpstr>
      <vt:lpstr>Kudos to (Name of School) Staff!</vt:lpstr>
      <vt:lpstr>CEASD Report</vt:lpstr>
      <vt:lpstr>Standard 1: Philosophy and Mission</vt:lpstr>
      <vt:lpstr>Standard 1: Philosophy and Mission</vt:lpstr>
      <vt:lpstr>Standard 2: Governance and Leadership</vt:lpstr>
      <vt:lpstr>Standard 2: Governance and Leadership</vt:lpstr>
      <vt:lpstr>Standard 3: School Improvement Planning and Viability</vt:lpstr>
      <vt:lpstr>Standard 3: School Improvement Planning and Viability</vt:lpstr>
      <vt:lpstr>Standard 4: Finances</vt:lpstr>
      <vt:lpstr>Standard 4: Finances</vt:lpstr>
      <vt:lpstr>Standard 5: Facilities</vt:lpstr>
      <vt:lpstr>Standard 5: Facilities</vt:lpstr>
      <vt:lpstr>Standard 6: School Climate and Organization</vt:lpstr>
      <vt:lpstr>Standard 6: School Climate and Organization</vt:lpstr>
      <vt:lpstr>Standard 7: Health and Safety</vt:lpstr>
      <vt:lpstr>Standard 7: Health and Safety</vt:lpstr>
      <vt:lpstr>Standard 8: Educational Program</vt:lpstr>
      <vt:lpstr>Standard 8: Educational Program</vt:lpstr>
      <vt:lpstr>Standard 9: Assessment and Evidence of Student Learning</vt:lpstr>
      <vt:lpstr>Standard 9: Assessment and Evidence of Student Learning</vt:lpstr>
      <vt:lpstr>Standard 10: Student Services</vt:lpstr>
      <vt:lpstr>Standard 10: Student Services</vt:lpstr>
      <vt:lpstr>Standard 11: Student Life, Student Activities, and Residential Living</vt:lpstr>
      <vt:lpstr>Standard 11: Student Life, Student Activities and Residential Living</vt:lpstr>
      <vt:lpstr>Standard 12: Learning Resources and                 Information Technology</vt:lpstr>
      <vt:lpstr>Standard 12: Learning Resources and               Information  Technology</vt:lpstr>
      <vt:lpstr>Accreditation Recommendation</vt:lpstr>
      <vt:lpstr>Accreditation Recommendation</vt:lpstr>
      <vt:lpstr>Next Steps</vt:lpstr>
      <vt:lpstr>FINAL THOUGHTS</vt:lpstr>
      <vt:lpstr>Thank you!!!</vt:lpstr>
    </vt:vector>
  </TitlesOfParts>
  <Company>Texas School for the Deaf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School for the Deaf CEASD Exit Conference</dc:title>
  <dc:creator>Twyla Strickland</dc:creator>
  <cp:lastModifiedBy>Dennis Kirschbaum</cp:lastModifiedBy>
  <cp:revision>79</cp:revision>
  <dcterms:created xsi:type="dcterms:W3CDTF">2011-11-04T15:12:51Z</dcterms:created>
  <dcterms:modified xsi:type="dcterms:W3CDTF">2019-11-08T22:03:45Z</dcterms:modified>
</cp:coreProperties>
</file>