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wdp" ContentType="image/vnd.ms-photo"/>
  <Default Extension="tiff" ContentType="image/tiff"/>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notesMasterIdLst>
    <p:notesMasterId r:id="rId40"/>
  </p:notesMasterIdLst>
  <p:handoutMasterIdLst>
    <p:handoutMasterId r:id="rId41"/>
  </p:handoutMasterIdLst>
  <p:sldIdLst>
    <p:sldId id="256" r:id="rId2"/>
    <p:sldId id="257" r:id="rId3"/>
    <p:sldId id="258" r:id="rId4"/>
    <p:sldId id="294" r:id="rId5"/>
    <p:sldId id="278" r:id="rId6"/>
    <p:sldId id="260" r:id="rId7"/>
    <p:sldId id="261" r:id="rId8"/>
    <p:sldId id="281" r:id="rId9"/>
    <p:sldId id="263" r:id="rId10"/>
    <p:sldId id="264" r:id="rId11"/>
    <p:sldId id="265" r:id="rId12"/>
    <p:sldId id="266" r:id="rId13"/>
    <p:sldId id="267" r:id="rId14"/>
    <p:sldId id="298" r:id="rId15"/>
    <p:sldId id="268" r:id="rId16"/>
    <p:sldId id="269" r:id="rId17"/>
    <p:sldId id="270" r:id="rId18"/>
    <p:sldId id="271" r:id="rId19"/>
    <p:sldId id="275" r:id="rId20"/>
    <p:sldId id="272" r:id="rId21"/>
    <p:sldId id="273" r:id="rId22"/>
    <p:sldId id="274" r:id="rId23"/>
    <p:sldId id="276" r:id="rId24"/>
    <p:sldId id="277" r:id="rId25"/>
    <p:sldId id="297" r:id="rId26"/>
    <p:sldId id="296"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an Forney"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67"/>
  </p:normalViewPr>
  <p:slideViewPr>
    <p:cSldViewPr snapToGrid="0" snapToObjects="1">
      <p:cViewPr varScale="1">
        <p:scale>
          <a:sx n="110" d="100"/>
          <a:sy n="110" d="100"/>
        </p:scale>
        <p:origin x="480" y="1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A5DD10-9568-DD4A-9BC7-F52666291009}" type="doc">
      <dgm:prSet loTypeId="urn:microsoft.com/office/officeart/2005/8/layout/process4" loCatId="" qsTypeId="urn:microsoft.com/office/officeart/2005/8/quickstyle/simple4" qsCatId="simple" csTypeId="urn:microsoft.com/office/officeart/2005/8/colors/colorful1#1" csCatId="colorful" phldr="1"/>
      <dgm:spPr/>
      <dgm:t>
        <a:bodyPr/>
        <a:lstStyle/>
        <a:p>
          <a:endParaRPr lang="en-US"/>
        </a:p>
      </dgm:t>
    </dgm:pt>
    <dgm:pt modelId="{425BAFD1-63A7-5946-8136-AE4562279018}">
      <dgm:prSet custT="1"/>
      <dgm:spPr/>
      <dgm:t>
        <a:bodyPr/>
        <a:lstStyle/>
        <a:p>
          <a:pPr rtl="0"/>
          <a:r>
            <a:rPr lang="en-US" sz="1600" baseline="0" dirty="0">
              <a:solidFill>
                <a:schemeClr val="bg1">
                  <a:lumMod val="20000"/>
                  <a:lumOff val="80000"/>
                </a:schemeClr>
              </a:solidFill>
            </a:rPr>
            <a:t>Deadline for preliminary data and documentation gathering. </a:t>
          </a:r>
          <a:endParaRPr lang="en-US" sz="1600" dirty="0">
            <a:solidFill>
              <a:schemeClr val="bg1">
                <a:lumMod val="20000"/>
                <a:lumOff val="80000"/>
              </a:schemeClr>
            </a:solidFill>
          </a:endParaRPr>
        </a:p>
      </dgm:t>
    </dgm:pt>
    <dgm:pt modelId="{066CF840-919B-D342-AB92-012EE6B88931}" type="parTrans" cxnId="{87984509-09F2-5D41-8250-F012BDC06B59}">
      <dgm:prSet/>
      <dgm:spPr/>
      <dgm:t>
        <a:bodyPr/>
        <a:lstStyle/>
        <a:p>
          <a:endParaRPr lang="en-US" sz="3600">
            <a:solidFill>
              <a:schemeClr val="bg1">
                <a:lumMod val="20000"/>
                <a:lumOff val="80000"/>
              </a:schemeClr>
            </a:solidFill>
          </a:endParaRPr>
        </a:p>
      </dgm:t>
    </dgm:pt>
    <dgm:pt modelId="{2BAFB657-ACF5-9F43-8E3F-A728C85D365B}" type="sibTrans" cxnId="{87984509-09F2-5D41-8250-F012BDC06B59}">
      <dgm:prSet/>
      <dgm:spPr/>
      <dgm:t>
        <a:bodyPr/>
        <a:lstStyle/>
        <a:p>
          <a:endParaRPr lang="en-US" sz="3600">
            <a:solidFill>
              <a:schemeClr val="bg1">
                <a:lumMod val="20000"/>
                <a:lumOff val="80000"/>
              </a:schemeClr>
            </a:solidFill>
          </a:endParaRPr>
        </a:p>
      </dgm:t>
    </dgm:pt>
    <dgm:pt modelId="{2DDD04AC-DEFE-1D4B-9AC5-99C4D9B77355}">
      <dgm:prSet custT="1"/>
      <dgm:spPr/>
      <dgm:t>
        <a:bodyPr/>
        <a:lstStyle/>
        <a:p>
          <a:pPr rtl="0"/>
          <a:r>
            <a:rPr lang="en-US" sz="1600" baseline="0" dirty="0">
              <a:solidFill>
                <a:schemeClr val="bg1">
                  <a:lumMod val="20000"/>
                  <a:lumOff val="80000"/>
                </a:schemeClr>
              </a:solidFill>
            </a:rPr>
            <a:t>Meeting dates of steering and subcommittees. </a:t>
          </a:r>
          <a:endParaRPr lang="en-US" sz="1600" dirty="0">
            <a:solidFill>
              <a:schemeClr val="bg1">
                <a:lumMod val="20000"/>
                <a:lumOff val="80000"/>
              </a:schemeClr>
            </a:solidFill>
          </a:endParaRPr>
        </a:p>
      </dgm:t>
    </dgm:pt>
    <dgm:pt modelId="{418A81BD-CB1A-2C4A-A2AB-D2E29CDD927F}" type="parTrans" cxnId="{92756E71-D7F1-BF41-9804-4A8383ABC2F6}">
      <dgm:prSet/>
      <dgm:spPr/>
      <dgm:t>
        <a:bodyPr/>
        <a:lstStyle/>
        <a:p>
          <a:endParaRPr lang="en-US" sz="3600">
            <a:solidFill>
              <a:schemeClr val="bg1">
                <a:lumMod val="20000"/>
                <a:lumOff val="80000"/>
              </a:schemeClr>
            </a:solidFill>
          </a:endParaRPr>
        </a:p>
      </dgm:t>
    </dgm:pt>
    <dgm:pt modelId="{140B38E4-ED9E-7542-9C3F-C13D85219E2E}" type="sibTrans" cxnId="{92756E71-D7F1-BF41-9804-4A8383ABC2F6}">
      <dgm:prSet/>
      <dgm:spPr/>
      <dgm:t>
        <a:bodyPr/>
        <a:lstStyle/>
        <a:p>
          <a:endParaRPr lang="en-US" sz="3600">
            <a:solidFill>
              <a:schemeClr val="bg1">
                <a:lumMod val="20000"/>
                <a:lumOff val="80000"/>
              </a:schemeClr>
            </a:solidFill>
          </a:endParaRPr>
        </a:p>
      </dgm:t>
    </dgm:pt>
    <dgm:pt modelId="{B062C861-CFFD-FD4A-B117-20FC82CBC7AC}">
      <dgm:prSet custT="1"/>
      <dgm:spPr/>
      <dgm:t>
        <a:bodyPr/>
        <a:lstStyle/>
        <a:p>
          <a:pPr rtl="0"/>
          <a:r>
            <a:rPr lang="en-US" sz="1600" baseline="0" dirty="0">
              <a:solidFill>
                <a:schemeClr val="bg1">
                  <a:lumMod val="20000"/>
                  <a:lumOff val="80000"/>
                </a:schemeClr>
              </a:solidFill>
            </a:rPr>
            <a:t>Dates for completion of the committee reports. </a:t>
          </a:r>
          <a:endParaRPr lang="en-US" sz="1600" dirty="0">
            <a:solidFill>
              <a:schemeClr val="bg1">
                <a:lumMod val="20000"/>
                <a:lumOff val="80000"/>
              </a:schemeClr>
            </a:solidFill>
          </a:endParaRPr>
        </a:p>
      </dgm:t>
    </dgm:pt>
    <dgm:pt modelId="{FC30F198-D90F-2741-9990-7C87A965CDF5}" type="parTrans" cxnId="{0D5057A9-982A-5C4D-AD09-AA2D5EE4E39F}">
      <dgm:prSet/>
      <dgm:spPr/>
      <dgm:t>
        <a:bodyPr/>
        <a:lstStyle/>
        <a:p>
          <a:endParaRPr lang="en-US" sz="3600">
            <a:solidFill>
              <a:schemeClr val="bg1">
                <a:lumMod val="20000"/>
                <a:lumOff val="80000"/>
              </a:schemeClr>
            </a:solidFill>
          </a:endParaRPr>
        </a:p>
      </dgm:t>
    </dgm:pt>
    <dgm:pt modelId="{B22C2BD0-A9F2-C04C-8CC1-48CE8F18CE5B}" type="sibTrans" cxnId="{0D5057A9-982A-5C4D-AD09-AA2D5EE4E39F}">
      <dgm:prSet/>
      <dgm:spPr/>
      <dgm:t>
        <a:bodyPr/>
        <a:lstStyle/>
        <a:p>
          <a:endParaRPr lang="en-US" sz="3600">
            <a:solidFill>
              <a:schemeClr val="bg1">
                <a:lumMod val="20000"/>
                <a:lumOff val="80000"/>
              </a:schemeClr>
            </a:solidFill>
          </a:endParaRPr>
        </a:p>
      </dgm:t>
    </dgm:pt>
    <dgm:pt modelId="{2084600C-D0C9-E448-B9BF-B1958543AB47}">
      <dgm:prSet custT="1"/>
      <dgm:spPr/>
      <dgm:t>
        <a:bodyPr/>
        <a:lstStyle/>
        <a:p>
          <a:pPr rtl="0"/>
          <a:r>
            <a:rPr lang="en-US" sz="1600" baseline="0" dirty="0">
              <a:solidFill>
                <a:schemeClr val="bg1">
                  <a:lumMod val="20000"/>
                  <a:lumOff val="80000"/>
                </a:schemeClr>
              </a:solidFill>
            </a:rPr>
            <a:t>Final date for review and reading of committee reports.</a:t>
          </a:r>
          <a:endParaRPr lang="en-US" sz="1600" dirty="0">
            <a:solidFill>
              <a:schemeClr val="bg1">
                <a:lumMod val="20000"/>
                <a:lumOff val="80000"/>
              </a:schemeClr>
            </a:solidFill>
          </a:endParaRPr>
        </a:p>
      </dgm:t>
    </dgm:pt>
    <dgm:pt modelId="{B35D4B22-6E84-DA41-9752-12C0BF54111E}" type="parTrans" cxnId="{DE36D44A-EDC2-1C46-80FE-27AE351B17B8}">
      <dgm:prSet/>
      <dgm:spPr/>
      <dgm:t>
        <a:bodyPr/>
        <a:lstStyle/>
        <a:p>
          <a:endParaRPr lang="en-US" sz="3600">
            <a:solidFill>
              <a:schemeClr val="bg1">
                <a:lumMod val="20000"/>
                <a:lumOff val="80000"/>
              </a:schemeClr>
            </a:solidFill>
          </a:endParaRPr>
        </a:p>
      </dgm:t>
    </dgm:pt>
    <dgm:pt modelId="{3C177BF9-CDBA-ED4A-8CA3-322EA71846B5}" type="sibTrans" cxnId="{DE36D44A-EDC2-1C46-80FE-27AE351B17B8}">
      <dgm:prSet/>
      <dgm:spPr/>
      <dgm:t>
        <a:bodyPr/>
        <a:lstStyle/>
        <a:p>
          <a:endParaRPr lang="en-US" sz="3600">
            <a:solidFill>
              <a:schemeClr val="bg1">
                <a:lumMod val="20000"/>
                <a:lumOff val="80000"/>
              </a:schemeClr>
            </a:solidFill>
          </a:endParaRPr>
        </a:p>
      </dgm:t>
    </dgm:pt>
    <dgm:pt modelId="{847CA856-A61E-AF43-8BFE-8EAFF7C8DE45}">
      <dgm:prSet custT="1"/>
      <dgm:spPr/>
      <dgm:t>
        <a:bodyPr/>
        <a:lstStyle/>
        <a:p>
          <a:pPr rtl="0"/>
          <a:r>
            <a:rPr lang="en-US" sz="1600" baseline="0">
              <a:solidFill>
                <a:schemeClr val="bg1">
                  <a:lumMod val="20000"/>
                  <a:lumOff val="80000"/>
                </a:schemeClr>
              </a:solidFill>
            </a:rPr>
            <a:t>Final date for completion of self-study report. </a:t>
          </a:r>
          <a:endParaRPr lang="en-US" sz="1600">
            <a:solidFill>
              <a:schemeClr val="bg1">
                <a:lumMod val="20000"/>
                <a:lumOff val="80000"/>
              </a:schemeClr>
            </a:solidFill>
          </a:endParaRPr>
        </a:p>
      </dgm:t>
    </dgm:pt>
    <dgm:pt modelId="{3450B331-9DEC-F949-9DA3-831A4D286F8B}" type="parTrans" cxnId="{55367265-2DEA-6A4A-AC63-DB1F30E1AEFB}">
      <dgm:prSet/>
      <dgm:spPr/>
      <dgm:t>
        <a:bodyPr/>
        <a:lstStyle/>
        <a:p>
          <a:endParaRPr lang="en-US" sz="3600">
            <a:solidFill>
              <a:schemeClr val="bg1">
                <a:lumMod val="20000"/>
                <a:lumOff val="80000"/>
              </a:schemeClr>
            </a:solidFill>
          </a:endParaRPr>
        </a:p>
      </dgm:t>
    </dgm:pt>
    <dgm:pt modelId="{3A6DB7D0-C30D-684A-BD89-0F5EBA6AB68A}" type="sibTrans" cxnId="{55367265-2DEA-6A4A-AC63-DB1F30E1AEFB}">
      <dgm:prSet/>
      <dgm:spPr/>
      <dgm:t>
        <a:bodyPr/>
        <a:lstStyle/>
        <a:p>
          <a:endParaRPr lang="en-US" sz="3600">
            <a:solidFill>
              <a:schemeClr val="bg1">
                <a:lumMod val="20000"/>
                <a:lumOff val="80000"/>
              </a:schemeClr>
            </a:solidFill>
          </a:endParaRPr>
        </a:p>
      </dgm:t>
    </dgm:pt>
    <dgm:pt modelId="{DE01CFB2-9E77-144D-AA25-E6EA6AFBDE6B}">
      <dgm:prSet custT="1"/>
      <dgm:spPr/>
      <dgm:t>
        <a:bodyPr/>
        <a:lstStyle/>
        <a:p>
          <a:pPr rtl="0"/>
          <a:r>
            <a:rPr lang="en-US" sz="1600" baseline="0" dirty="0">
              <a:solidFill>
                <a:schemeClr val="bg1">
                  <a:lumMod val="20000"/>
                  <a:lumOff val="80000"/>
                </a:schemeClr>
              </a:solidFill>
            </a:rPr>
            <a:t>Date for completing the final review of the self-study report.</a:t>
          </a:r>
          <a:endParaRPr lang="en-US" sz="1600" dirty="0">
            <a:solidFill>
              <a:schemeClr val="bg1">
                <a:lumMod val="20000"/>
                <a:lumOff val="80000"/>
              </a:schemeClr>
            </a:solidFill>
          </a:endParaRPr>
        </a:p>
      </dgm:t>
    </dgm:pt>
    <dgm:pt modelId="{B1C79EF4-3415-2349-8721-0A46DBB37048}" type="parTrans" cxnId="{B6581AE6-1AF3-5849-8BDE-2BC3598CF3DE}">
      <dgm:prSet/>
      <dgm:spPr/>
      <dgm:t>
        <a:bodyPr/>
        <a:lstStyle/>
        <a:p>
          <a:endParaRPr lang="en-US" sz="3600">
            <a:solidFill>
              <a:schemeClr val="bg1">
                <a:lumMod val="20000"/>
                <a:lumOff val="80000"/>
              </a:schemeClr>
            </a:solidFill>
          </a:endParaRPr>
        </a:p>
      </dgm:t>
    </dgm:pt>
    <dgm:pt modelId="{8898A2E5-7CD6-AD4A-8FBF-BA99B5317EB6}" type="sibTrans" cxnId="{B6581AE6-1AF3-5849-8BDE-2BC3598CF3DE}">
      <dgm:prSet/>
      <dgm:spPr/>
      <dgm:t>
        <a:bodyPr/>
        <a:lstStyle/>
        <a:p>
          <a:endParaRPr lang="en-US" sz="3600">
            <a:solidFill>
              <a:schemeClr val="bg1">
                <a:lumMod val="20000"/>
                <a:lumOff val="80000"/>
              </a:schemeClr>
            </a:solidFill>
          </a:endParaRPr>
        </a:p>
      </dgm:t>
    </dgm:pt>
    <dgm:pt modelId="{E3352E50-6D01-3C43-934B-9579333282A6}">
      <dgm:prSet custT="1"/>
      <dgm:spPr/>
      <dgm:t>
        <a:bodyPr/>
        <a:lstStyle/>
        <a:p>
          <a:pPr rtl="0"/>
          <a:r>
            <a:rPr lang="en-US" sz="1600" baseline="0" dirty="0">
              <a:solidFill>
                <a:schemeClr val="bg1"/>
              </a:solidFill>
            </a:rPr>
            <a:t>Target date for making final suggested changes to the self-study.</a:t>
          </a:r>
          <a:endParaRPr lang="en-US" sz="1600" dirty="0">
            <a:solidFill>
              <a:schemeClr val="bg1"/>
            </a:solidFill>
          </a:endParaRPr>
        </a:p>
      </dgm:t>
    </dgm:pt>
    <dgm:pt modelId="{04F1538A-C0D5-2340-9007-D3D462B371CE}" type="parTrans" cxnId="{590C8D6C-7BFE-884A-99EE-0BCEA640643F}">
      <dgm:prSet/>
      <dgm:spPr/>
      <dgm:t>
        <a:bodyPr/>
        <a:lstStyle/>
        <a:p>
          <a:endParaRPr lang="en-US" sz="3600">
            <a:solidFill>
              <a:schemeClr val="bg1">
                <a:lumMod val="20000"/>
                <a:lumOff val="80000"/>
              </a:schemeClr>
            </a:solidFill>
          </a:endParaRPr>
        </a:p>
      </dgm:t>
    </dgm:pt>
    <dgm:pt modelId="{54E01F87-6C09-454C-A741-D6A424E7044E}" type="sibTrans" cxnId="{590C8D6C-7BFE-884A-99EE-0BCEA640643F}">
      <dgm:prSet/>
      <dgm:spPr/>
      <dgm:t>
        <a:bodyPr/>
        <a:lstStyle/>
        <a:p>
          <a:endParaRPr lang="en-US" sz="3600">
            <a:solidFill>
              <a:schemeClr val="bg1">
                <a:lumMod val="20000"/>
                <a:lumOff val="80000"/>
              </a:schemeClr>
            </a:solidFill>
          </a:endParaRPr>
        </a:p>
      </dgm:t>
    </dgm:pt>
    <dgm:pt modelId="{3E1256C9-E973-374A-9EB1-B2958C1AC106}">
      <dgm:prSet custT="1"/>
      <dgm:spPr/>
      <dgm:t>
        <a:bodyPr/>
        <a:lstStyle/>
        <a:p>
          <a:pPr rtl="0"/>
          <a:r>
            <a:rPr lang="en-US" sz="1600" baseline="0">
              <a:solidFill>
                <a:schemeClr val="bg1">
                  <a:lumMod val="20000"/>
                  <a:lumOff val="80000"/>
                </a:schemeClr>
              </a:solidFill>
            </a:rPr>
            <a:t>Scheduled visit of the visiting accreditation team.</a:t>
          </a:r>
          <a:endParaRPr lang="en-US" sz="1600">
            <a:solidFill>
              <a:schemeClr val="bg1">
                <a:lumMod val="20000"/>
                <a:lumOff val="80000"/>
              </a:schemeClr>
            </a:solidFill>
          </a:endParaRPr>
        </a:p>
      </dgm:t>
    </dgm:pt>
    <dgm:pt modelId="{B93505CA-51D6-774B-85ED-3DA9C3CB3F38}" type="parTrans" cxnId="{5658B8EF-1583-4A43-B183-048D84FC5105}">
      <dgm:prSet/>
      <dgm:spPr/>
      <dgm:t>
        <a:bodyPr/>
        <a:lstStyle/>
        <a:p>
          <a:endParaRPr lang="en-US" sz="3600">
            <a:solidFill>
              <a:schemeClr val="bg1">
                <a:lumMod val="20000"/>
                <a:lumOff val="80000"/>
              </a:schemeClr>
            </a:solidFill>
          </a:endParaRPr>
        </a:p>
      </dgm:t>
    </dgm:pt>
    <dgm:pt modelId="{445829AE-E8E0-9549-A8D3-E8E0A1C9E2B3}" type="sibTrans" cxnId="{5658B8EF-1583-4A43-B183-048D84FC5105}">
      <dgm:prSet/>
      <dgm:spPr/>
      <dgm:t>
        <a:bodyPr/>
        <a:lstStyle/>
        <a:p>
          <a:endParaRPr lang="en-US" sz="3600">
            <a:solidFill>
              <a:schemeClr val="bg1">
                <a:lumMod val="20000"/>
                <a:lumOff val="80000"/>
              </a:schemeClr>
            </a:solidFill>
          </a:endParaRPr>
        </a:p>
      </dgm:t>
    </dgm:pt>
    <dgm:pt modelId="{53BE4BEA-4080-B440-B442-BA3CA35542C8}">
      <dgm:prSet custT="1"/>
      <dgm:spPr/>
      <dgm:t>
        <a:bodyPr/>
        <a:lstStyle/>
        <a:p>
          <a:pPr rtl="0"/>
          <a:r>
            <a:rPr lang="en-US" sz="1600" baseline="0" dirty="0">
              <a:solidFill>
                <a:srgbClr val="FF0000"/>
              </a:solidFill>
            </a:rPr>
            <a:t>National Office sent self-study  to verify school is ready for the visit  (8 weeks  before visit)</a:t>
          </a:r>
          <a:endParaRPr lang="en-US" sz="1600" dirty="0">
            <a:solidFill>
              <a:srgbClr val="FF0000"/>
            </a:solidFill>
          </a:endParaRPr>
        </a:p>
      </dgm:t>
    </dgm:pt>
    <dgm:pt modelId="{312FE4AE-5F6F-5646-BBC3-1202527A2A65}" type="sibTrans" cxnId="{C798CC77-E2CF-AB41-8F23-2657D8097FFA}">
      <dgm:prSet/>
      <dgm:spPr/>
      <dgm:t>
        <a:bodyPr/>
        <a:lstStyle/>
        <a:p>
          <a:endParaRPr lang="en-US" sz="3600">
            <a:solidFill>
              <a:schemeClr val="bg1">
                <a:lumMod val="20000"/>
                <a:lumOff val="80000"/>
              </a:schemeClr>
            </a:solidFill>
          </a:endParaRPr>
        </a:p>
      </dgm:t>
    </dgm:pt>
    <dgm:pt modelId="{080CEF8D-1220-D241-A754-2224E527D55F}" type="parTrans" cxnId="{C798CC77-E2CF-AB41-8F23-2657D8097FFA}">
      <dgm:prSet/>
      <dgm:spPr/>
      <dgm:t>
        <a:bodyPr/>
        <a:lstStyle/>
        <a:p>
          <a:endParaRPr lang="en-US" sz="3600">
            <a:solidFill>
              <a:schemeClr val="bg1">
                <a:lumMod val="20000"/>
                <a:lumOff val="80000"/>
              </a:schemeClr>
            </a:solidFill>
          </a:endParaRPr>
        </a:p>
      </dgm:t>
    </dgm:pt>
    <dgm:pt modelId="{E171B5F3-B71F-974D-B7C4-4FB714F75492}">
      <dgm:prSet custT="1"/>
      <dgm:spPr/>
      <dgm:t>
        <a:bodyPr/>
        <a:lstStyle/>
        <a:p>
          <a:pPr rtl="0"/>
          <a:r>
            <a:rPr lang="en-US" sz="1600" baseline="0" dirty="0">
              <a:solidFill>
                <a:srgbClr val="FF0000"/>
              </a:solidFill>
            </a:rPr>
            <a:t>Mailing and/or e-mailing  self-study at least six weeks prior to the team visit. </a:t>
          </a:r>
          <a:endParaRPr lang="en-US" sz="1600" dirty="0">
            <a:solidFill>
              <a:srgbClr val="FF0000"/>
            </a:solidFill>
          </a:endParaRPr>
        </a:p>
      </dgm:t>
    </dgm:pt>
    <dgm:pt modelId="{7CB47574-B6BE-B148-8A3B-8D70410A4D4D}" type="sibTrans" cxnId="{DA4F6D48-F790-2344-9192-37C4767E26CF}">
      <dgm:prSet/>
      <dgm:spPr/>
      <dgm:t>
        <a:bodyPr/>
        <a:lstStyle/>
        <a:p>
          <a:endParaRPr lang="en-US" sz="3600">
            <a:solidFill>
              <a:schemeClr val="bg1">
                <a:lumMod val="20000"/>
                <a:lumOff val="80000"/>
              </a:schemeClr>
            </a:solidFill>
          </a:endParaRPr>
        </a:p>
      </dgm:t>
    </dgm:pt>
    <dgm:pt modelId="{3C079F53-E961-A142-B5FD-10C94191FCDA}" type="parTrans" cxnId="{DA4F6D48-F790-2344-9192-37C4767E26CF}">
      <dgm:prSet/>
      <dgm:spPr/>
      <dgm:t>
        <a:bodyPr/>
        <a:lstStyle/>
        <a:p>
          <a:endParaRPr lang="en-US" sz="3600">
            <a:solidFill>
              <a:schemeClr val="bg1">
                <a:lumMod val="20000"/>
                <a:lumOff val="80000"/>
              </a:schemeClr>
            </a:solidFill>
          </a:endParaRPr>
        </a:p>
      </dgm:t>
    </dgm:pt>
    <dgm:pt modelId="{3AC95E28-F802-F947-9786-6CA1099CAC89}">
      <dgm:prSet custT="1"/>
      <dgm:spPr/>
      <dgm:t>
        <a:bodyPr/>
        <a:lstStyle/>
        <a:p>
          <a:pPr rtl="0"/>
          <a:r>
            <a:rPr lang="en-US" sz="1600" baseline="0" dirty="0">
              <a:solidFill>
                <a:schemeClr val="bg1">
                  <a:lumMod val="20000"/>
                  <a:lumOff val="80000"/>
                </a:schemeClr>
              </a:solidFill>
            </a:rPr>
            <a:t>Beginning date of the self-study. </a:t>
          </a:r>
          <a:endParaRPr lang="en-US" sz="1600" dirty="0">
            <a:solidFill>
              <a:schemeClr val="bg1">
                <a:lumMod val="20000"/>
                <a:lumOff val="80000"/>
              </a:schemeClr>
            </a:solidFill>
          </a:endParaRPr>
        </a:p>
      </dgm:t>
    </dgm:pt>
    <dgm:pt modelId="{5E4EAC9C-91D8-F047-8BC2-D1A7E35E4BD0}" type="sibTrans" cxnId="{6D9C0B95-A13F-274A-994F-B52D04272C3D}">
      <dgm:prSet/>
      <dgm:spPr/>
      <dgm:t>
        <a:bodyPr/>
        <a:lstStyle/>
        <a:p>
          <a:endParaRPr lang="en-US" sz="3600">
            <a:solidFill>
              <a:schemeClr val="bg1">
                <a:lumMod val="20000"/>
                <a:lumOff val="80000"/>
              </a:schemeClr>
            </a:solidFill>
          </a:endParaRPr>
        </a:p>
      </dgm:t>
    </dgm:pt>
    <dgm:pt modelId="{7862D071-B23B-B345-B6A9-3265D8554365}" type="parTrans" cxnId="{6D9C0B95-A13F-274A-994F-B52D04272C3D}">
      <dgm:prSet/>
      <dgm:spPr/>
      <dgm:t>
        <a:bodyPr/>
        <a:lstStyle/>
        <a:p>
          <a:endParaRPr lang="en-US" sz="3600">
            <a:solidFill>
              <a:schemeClr val="bg1">
                <a:lumMod val="20000"/>
                <a:lumOff val="80000"/>
              </a:schemeClr>
            </a:solidFill>
          </a:endParaRPr>
        </a:p>
      </dgm:t>
    </dgm:pt>
    <dgm:pt modelId="{8E0A92DF-4CD0-3A45-8D15-46EFCF78E3F5}" type="pres">
      <dgm:prSet presAssocID="{65A5DD10-9568-DD4A-9BC7-F52666291009}" presName="Name0" presStyleCnt="0">
        <dgm:presLayoutVars>
          <dgm:dir/>
          <dgm:animLvl val="lvl"/>
          <dgm:resizeHandles val="exact"/>
        </dgm:presLayoutVars>
      </dgm:prSet>
      <dgm:spPr/>
    </dgm:pt>
    <dgm:pt modelId="{0DD8EDF3-3D08-2D42-84A9-F12FCD139385}" type="pres">
      <dgm:prSet presAssocID="{3E1256C9-E973-374A-9EB1-B2958C1AC106}" presName="boxAndChildren" presStyleCnt="0"/>
      <dgm:spPr/>
    </dgm:pt>
    <dgm:pt modelId="{E3159BDD-525F-384E-9E22-E98F1E2CD8BC}" type="pres">
      <dgm:prSet presAssocID="{3E1256C9-E973-374A-9EB1-B2958C1AC106}" presName="parentTextBox" presStyleLbl="node1" presStyleIdx="0" presStyleCnt="11"/>
      <dgm:spPr/>
    </dgm:pt>
    <dgm:pt modelId="{C47855BC-F129-2847-BC6C-3877553737DB}" type="pres">
      <dgm:prSet presAssocID="{7CB47574-B6BE-B148-8A3B-8D70410A4D4D}" presName="sp" presStyleCnt="0"/>
      <dgm:spPr/>
    </dgm:pt>
    <dgm:pt modelId="{B0A7FAF9-0631-CB42-BF2C-733982FB4950}" type="pres">
      <dgm:prSet presAssocID="{E171B5F3-B71F-974D-B7C4-4FB714F75492}" presName="arrowAndChildren" presStyleCnt="0"/>
      <dgm:spPr/>
    </dgm:pt>
    <dgm:pt modelId="{89F0B6B4-A9D3-DF40-B45F-336F85E43AD9}" type="pres">
      <dgm:prSet presAssocID="{E171B5F3-B71F-974D-B7C4-4FB714F75492}" presName="parentTextArrow" presStyleLbl="node1" presStyleIdx="1" presStyleCnt="11"/>
      <dgm:spPr/>
    </dgm:pt>
    <dgm:pt modelId="{41607C27-410E-0148-A5A9-A6A8803F4958}" type="pres">
      <dgm:prSet presAssocID="{54E01F87-6C09-454C-A741-D6A424E7044E}" presName="sp" presStyleCnt="0"/>
      <dgm:spPr/>
    </dgm:pt>
    <dgm:pt modelId="{70F8671A-6A34-ED42-8FC4-444766982181}" type="pres">
      <dgm:prSet presAssocID="{E3352E50-6D01-3C43-934B-9579333282A6}" presName="arrowAndChildren" presStyleCnt="0"/>
      <dgm:spPr/>
    </dgm:pt>
    <dgm:pt modelId="{3CE6309E-E833-6C4B-8EE0-9E127CEC4E39}" type="pres">
      <dgm:prSet presAssocID="{E3352E50-6D01-3C43-934B-9579333282A6}" presName="parentTextArrow" presStyleLbl="node1" presStyleIdx="2" presStyleCnt="11"/>
      <dgm:spPr/>
    </dgm:pt>
    <dgm:pt modelId="{5878D94B-F138-3546-BF09-CD82A048395E}" type="pres">
      <dgm:prSet presAssocID="{312FE4AE-5F6F-5646-BBC3-1202527A2A65}" presName="sp" presStyleCnt="0"/>
      <dgm:spPr/>
    </dgm:pt>
    <dgm:pt modelId="{043999FC-1A43-E641-96DB-F4954489C8B7}" type="pres">
      <dgm:prSet presAssocID="{53BE4BEA-4080-B440-B442-BA3CA35542C8}" presName="arrowAndChildren" presStyleCnt="0"/>
      <dgm:spPr/>
    </dgm:pt>
    <dgm:pt modelId="{6A18202E-3C02-654C-8AE7-F27D70E82D3E}" type="pres">
      <dgm:prSet presAssocID="{53BE4BEA-4080-B440-B442-BA3CA35542C8}" presName="parentTextArrow" presStyleLbl="node1" presStyleIdx="3" presStyleCnt="11" custLinFactNeighborX="-252"/>
      <dgm:spPr/>
    </dgm:pt>
    <dgm:pt modelId="{33916620-11C8-3742-95A3-F569DC8EAFD9}" type="pres">
      <dgm:prSet presAssocID="{8898A2E5-7CD6-AD4A-8FBF-BA99B5317EB6}" presName="sp" presStyleCnt="0"/>
      <dgm:spPr/>
    </dgm:pt>
    <dgm:pt modelId="{EA0E3A7A-FA42-6C47-98C8-23B5B2F103D0}" type="pres">
      <dgm:prSet presAssocID="{DE01CFB2-9E77-144D-AA25-E6EA6AFBDE6B}" presName="arrowAndChildren" presStyleCnt="0"/>
      <dgm:spPr/>
    </dgm:pt>
    <dgm:pt modelId="{F801A556-5AB1-714D-B3FC-3C86707BDE19}" type="pres">
      <dgm:prSet presAssocID="{DE01CFB2-9E77-144D-AA25-E6EA6AFBDE6B}" presName="parentTextArrow" presStyleLbl="node1" presStyleIdx="4" presStyleCnt="11"/>
      <dgm:spPr/>
    </dgm:pt>
    <dgm:pt modelId="{9B550495-F0ED-274A-A13E-43E42C73403A}" type="pres">
      <dgm:prSet presAssocID="{3A6DB7D0-C30D-684A-BD89-0F5EBA6AB68A}" presName="sp" presStyleCnt="0"/>
      <dgm:spPr/>
    </dgm:pt>
    <dgm:pt modelId="{45D97A7C-7384-B944-93CA-D22E6BA76F44}" type="pres">
      <dgm:prSet presAssocID="{847CA856-A61E-AF43-8BFE-8EAFF7C8DE45}" presName="arrowAndChildren" presStyleCnt="0"/>
      <dgm:spPr/>
    </dgm:pt>
    <dgm:pt modelId="{8BB72794-356B-7745-89FA-940FF1C7EF8D}" type="pres">
      <dgm:prSet presAssocID="{847CA856-A61E-AF43-8BFE-8EAFF7C8DE45}" presName="parentTextArrow" presStyleLbl="node1" presStyleIdx="5" presStyleCnt="11"/>
      <dgm:spPr/>
    </dgm:pt>
    <dgm:pt modelId="{7307CE59-9FAE-C542-906E-4FBF867D653B}" type="pres">
      <dgm:prSet presAssocID="{3C177BF9-CDBA-ED4A-8CA3-322EA71846B5}" presName="sp" presStyleCnt="0"/>
      <dgm:spPr/>
    </dgm:pt>
    <dgm:pt modelId="{6E13023D-02A3-8A4F-B5CD-86CC16C6D810}" type="pres">
      <dgm:prSet presAssocID="{2084600C-D0C9-E448-B9BF-B1958543AB47}" presName="arrowAndChildren" presStyleCnt="0"/>
      <dgm:spPr/>
    </dgm:pt>
    <dgm:pt modelId="{E2EF0E13-EC4F-1047-9322-64D67758F630}" type="pres">
      <dgm:prSet presAssocID="{2084600C-D0C9-E448-B9BF-B1958543AB47}" presName="parentTextArrow" presStyleLbl="node1" presStyleIdx="6" presStyleCnt="11"/>
      <dgm:spPr/>
    </dgm:pt>
    <dgm:pt modelId="{95868AF5-1C74-9545-BF10-F6042E8E9180}" type="pres">
      <dgm:prSet presAssocID="{B22C2BD0-A9F2-C04C-8CC1-48CE8F18CE5B}" presName="sp" presStyleCnt="0"/>
      <dgm:spPr/>
    </dgm:pt>
    <dgm:pt modelId="{B0CB7237-7563-6D46-BC93-8146CB14A0F3}" type="pres">
      <dgm:prSet presAssocID="{B062C861-CFFD-FD4A-B117-20FC82CBC7AC}" presName="arrowAndChildren" presStyleCnt="0"/>
      <dgm:spPr/>
    </dgm:pt>
    <dgm:pt modelId="{AEE86B5B-E1DE-874E-AD37-712F977FE220}" type="pres">
      <dgm:prSet presAssocID="{B062C861-CFFD-FD4A-B117-20FC82CBC7AC}" presName="parentTextArrow" presStyleLbl="node1" presStyleIdx="7" presStyleCnt="11"/>
      <dgm:spPr/>
    </dgm:pt>
    <dgm:pt modelId="{6C1F36BD-C27A-1A47-BEE6-424D9CCCB488}" type="pres">
      <dgm:prSet presAssocID="{140B38E4-ED9E-7542-9C3F-C13D85219E2E}" presName="sp" presStyleCnt="0"/>
      <dgm:spPr/>
    </dgm:pt>
    <dgm:pt modelId="{5A4FD9F5-CF41-D24B-8C36-8F3CADDBF9BC}" type="pres">
      <dgm:prSet presAssocID="{2DDD04AC-DEFE-1D4B-9AC5-99C4D9B77355}" presName="arrowAndChildren" presStyleCnt="0"/>
      <dgm:spPr/>
    </dgm:pt>
    <dgm:pt modelId="{017A6B44-0D69-D649-8052-C5A4EC5A572A}" type="pres">
      <dgm:prSet presAssocID="{2DDD04AC-DEFE-1D4B-9AC5-99C4D9B77355}" presName="parentTextArrow" presStyleLbl="node1" presStyleIdx="8" presStyleCnt="11"/>
      <dgm:spPr/>
    </dgm:pt>
    <dgm:pt modelId="{65BF734D-9859-9341-A19B-62A07D88BBE9}" type="pres">
      <dgm:prSet presAssocID="{2BAFB657-ACF5-9F43-8E3F-A728C85D365B}" presName="sp" presStyleCnt="0"/>
      <dgm:spPr/>
    </dgm:pt>
    <dgm:pt modelId="{9BF40DBC-DDDC-D641-A15A-C45FA96CF27F}" type="pres">
      <dgm:prSet presAssocID="{425BAFD1-63A7-5946-8136-AE4562279018}" presName="arrowAndChildren" presStyleCnt="0"/>
      <dgm:spPr/>
    </dgm:pt>
    <dgm:pt modelId="{6DCBE28E-5560-AE4E-AE89-DD1994E6E748}" type="pres">
      <dgm:prSet presAssocID="{425BAFD1-63A7-5946-8136-AE4562279018}" presName="parentTextArrow" presStyleLbl="node1" presStyleIdx="9" presStyleCnt="11"/>
      <dgm:spPr/>
    </dgm:pt>
    <dgm:pt modelId="{C590CC65-3523-094E-B32E-842CC407D99E}" type="pres">
      <dgm:prSet presAssocID="{5E4EAC9C-91D8-F047-8BC2-D1A7E35E4BD0}" presName="sp" presStyleCnt="0"/>
      <dgm:spPr/>
    </dgm:pt>
    <dgm:pt modelId="{03896AA4-85DD-DD43-840C-A90BD924D30A}" type="pres">
      <dgm:prSet presAssocID="{3AC95E28-F802-F947-9786-6CA1099CAC89}" presName="arrowAndChildren" presStyleCnt="0"/>
      <dgm:spPr/>
    </dgm:pt>
    <dgm:pt modelId="{8C0524A6-DCA1-4547-883A-DCD5AFEDB0AC}" type="pres">
      <dgm:prSet presAssocID="{3AC95E28-F802-F947-9786-6CA1099CAC89}" presName="parentTextArrow" presStyleLbl="node1" presStyleIdx="10" presStyleCnt="11"/>
      <dgm:spPr/>
    </dgm:pt>
  </dgm:ptLst>
  <dgm:cxnLst>
    <dgm:cxn modelId="{87984509-09F2-5D41-8250-F012BDC06B59}" srcId="{65A5DD10-9568-DD4A-9BC7-F52666291009}" destId="{425BAFD1-63A7-5946-8136-AE4562279018}" srcOrd="1" destOrd="0" parTransId="{066CF840-919B-D342-AB92-012EE6B88931}" sibTransId="{2BAFB657-ACF5-9F43-8E3F-A728C85D365B}"/>
    <dgm:cxn modelId="{50790416-3575-1749-B50E-754F421D43E6}" type="presOf" srcId="{B062C861-CFFD-FD4A-B117-20FC82CBC7AC}" destId="{AEE86B5B-E1DE-874E-AD37-712F977FE220}" srcOrd="0" destOrd="0" presId="urn:microsoft.com/office/officeart/2005/8/layout/process4"/>
    <dgm:cxn modelId="{E13A8626-40EB-2B47-B44E-8671D573CD7F}" type="presOf" srcId="{3AC95E28-F802-F947-9786-6CA1099CAC89}" destId="{8C0524A6-DCA1-4547-883A-DCD5AFEDB0AC}" srcOrd="0" destOrd="0" presId="urn:microsoft.com/office/officeart/2005/8/layout/process4"/>
    <dgm:cxn modelId="{8FA46028-AF75-9742-A71D-DB62AFF352E3}" type="presOf" srcId="{2DDD04AC-DEFE-1D4B-9AC5-99C4D9B77355}" destId="{017A6B44-0D69-D649-8052-C5A4EC5A572A}" srcOrd="0" destOrd="0" presId="urn:microsoft.com/office/officeart/2005/8/layout/process4"/>
    <dgm:cxn modelId="{4511202F-9C01-FF42-B430-0D208B35B335}" type="presOf" srcId="{847CA856-A61E-AF43-8BFE-8EAFF7C8DE45}" destId="{8BB72794-356B-7745-89FA-940FF1C7EF8D}" srcOrd="0" destOrd="0" presId="urn:microsoft.com/office/officeart/2005/8/layout/process4"/>
    <dgm:cxn modelId="{DA4F6D48-F790-2344-9192-37C4767E26CF}" srcId="{65A5DD10-9568-DD4A-9BC7-F52666291009}" destId="{E171B5F3-B71F-974D-B7C4-4FB714F75492}" srcOrd="9" destOrd="0" parTransId="{3C079F53-E961-A142-B5FD-10C94191FCDA}" sibTransId="{7CB47574-B6BE-B148-8A3B-8D70410A4D4D}"/>
    <dgm:cxn modelId="{DE36D44A-EDC2-1C46-80FE-27AE351B17B8}" srcId="{65A5DD10-9568-DD4A-9BC7-F52666291009}" destId="{2084600C-D0C9-E448-B9BF-B1958543AB47}" srcOrd="4" destOrd="0" parTransId="{B35D4B22-6E84-DA41-9752-12C0BF54111E}" sibTransId="{3C177BF9-CDBA-ED4A-8CA3-322EA71846B5}"/>
    <dgm:cxn modelId="{D590CE4D-FCDF-0443-8EB2-C9545D1BEBE6}" type="presOf" srcId="{53BE4BEA-4080-B440-B442-BA3CA35542C8}" destId="{6A18202E-3C02-654C-8AE7-F27D70E82D3E}" srcOrd="0" destOrd="0" presId="urn:microsoft.com/office/officeart/2005/8/layout/process4"/>
    <dgm:cxn modelId="{55367265-2DEA-6A4A-AC63-DB1F30E1AEFB}" srcId="{65A5DD10-9568-DD4A-9BC7-F52666291009}" destId="{847CA856-A61E-AF43-8BFE-8EAFF7C8DE45}" srcOrd="5" destOrd="0" parTransId="{3450B331-9DEC-F949-9DA3-831A4D286F8B}" sibTransId="{3A6DB7D0-C30D-684A-BD89-0F5EBA6AB68A}"/>
    <dgm:cxn modelId="{590C8D6C-7BFE-884A-99EE-0BCEA640643F}" srcId="{65A5DD10-9568-DD4A-9BC7-F52666291009}" destId="{E3352E50-6D01-3C43-934B-9579333282A6}" srcOrd="8" destOrd="0" parTransId="{04F1538A-C0D5-2340-9007-D3D462B371CE}" sibTransId="{54E01F87-6C09-454C-A741-D6A424E7044E}"/>
    <dgm:cxn modelId="{92756E71-D7F1-BF41-9804-4A8383ABC2F6}" srcId="{65A5DD10-9568-DD4A-9BC7-F52666291009}" destId="{2DDD04AC-DEFE-1D4B-9AC5-99C4D9B77355}" srcOrd="2" destOrd="0" parTransId="{418A81BD-CB1A-2C4A-A2AB-D2E29CDD927F}" sibTransId="{140B38E4-ED9E-7542-9C3F-C13D85219E2E}"/>
    <dgm:cxn modelId="{C798CC77-E2CF-AB41-8F23-2657D8097FFA}" srcId="{65A5DD10-9568-DD4A-9BC7-F52666291009}" destId="{53BE4BEA-4080-B440-B442-BA3CA35542C8}" srcOrd="7" destOrd="0" parTransId="{080CEF8D-1220-D241-A754-2224E527D55F}" sibTransId="{312FE4AE-5F6F-5646-BBC3-1202527A2A65}"/>
    <dgm:cxn modelId="{53729F79-ADC7-BA47-98AA-1D995EED1469}" type="presOf" srcId="{E3352E50-6D01-3C43-934B-9579333282A6}" destId="{3CE6309E-E833-6C4B-8EE0-9E127CEC4E39}" srcOrd="0" destOrd="0" presId="urn:microsoft.com/office/officeart/2005/8/layout/process4"/>
    <dgm:cxn modelId="{6D9C0B95-A13F-274A-994F-B52D04272C3D}" srcId="{65A5DD10-9568-DD4A-9BC7-F52666291009}" destId="{3AC95E28-F802-F947-9786-6CA1099CAC89}" srcOrd="0" destOrd="0" parTransId="{7862D071-B23B-B345-B6A9-3265D8554365}" sibTransId="{5E4EAC9C-91D8-F047-8BC2-D1A7E35E4BD0}"/>
    <dgm:cxn modelId="{FF0DCE9A-B8C1-D549-A947-94BA77A51E9B}" type="presOf" srcId="{65A5DD10-9568-DD4A-9BC7-F52666291009}" destId="{8E0A92DF-4CD0-3A45-8D15-46EFCF78E3F5}" srcOrd="0" destOrd="0" presId="urn:microsoft.com/office/officeart/2005/8/layout/process4"/>
    <dgm:cxn modelId="{EC5825A8-6BA3-5946-A0C2-1F912A7AE741}" type="presOf" srcId="{2084600C-D0C9-E448-B9BF-B1958543AB47}" destId="{E2EF0E13-EC4F-1047-9322-64D67758F630}" srcOrd="0" destOrd="0" presId="urn:microsoft.com/office/officeart/2005/8/layout/process4"/>
    <dgm:cxn modelId="{0D5057A9-982A-5C4D-AD09-AA2D5EE4E39F}" srcId="{65A5DD10-9568-DD4A-9BC7-F52666291009}" destId="{B062C861-CFFD-FD4A-B117-20FC82CBC7AC}" srcOrd="3" destOrd="0" parTransId="{FC30F198-D90F-2741-9990-7C87A965CDF5}" sibTransId="{B22C2BD0-A9F2-C04C-8CC1-48CE8F18CE5B}"/>
    <dgm:cxn modelId="{1C38C5BA-AF56-4043-A6C9-2700C70F6AD9}" type="presOf" srcId="{DE01CFB2-9E77-144D-AA25-E6EA6AFBDE6B}" destId="{F801A556-5AB1-714D-B3FC-3C86707BDE19}" srcOrd="0" destOrd="0" presId="urn:microsoft.com/office/officeart/2005/8/layout/process4"/>
    <dgm:cxn modelId="{D83919C1-E230-FB4B-919F-B30027BE2B48}" type="presOf" srcId="{E171B5F3-B71F-974D-B7C4-4FB714F75492}" destId="{89F0B6B4-A9D3-DF40-B45F-336F85E43AD9}" srcOrd="0" destOrd="0" presId="urn:microsoft.com/office/officeart/2005/8/layout/process4"/>
    <dgm:cxn modelId="{4C68FECD-BF96-DB40-B79B-FF4EF43BED52}" type="presOf" srcId="{425BAFD1-63A7-5946-8136-AE4562279018}" destId="{6DCBE28E-5560-AE4E-AE89-DD1994E6E748}" srcOrd="0" destOrd="0" presId="urn:microsoft.com/office/officeart/2005/8/layout/process4"/>
    <dgm:cxn modelId="{B6581AE6-1AF3-5849-8BDE-2BC3598CF3DE}" srcId="{65A5DD10-9568-DD4A-9BC7-F52666291009}" destId="{DE01CFB2-9E77-144D-AA25-E6EA6AFBDE6B}" srcOrd="6" destOrd="0" parTransId="{B1C79EF4-3415-2349-8721-0A46DBB37048}" sibTransId="{8898A2E5-7CD6-AD4A-8FBF-BA99B5317EB6}"/>
    <dgm:cxn modelId="{760975EF-DAF1-884A-9B7C-191F6A897667}" type="presOf" srcId="{3E1256C9-E973-374A-9EB1-B2958C1AC106}" destId="{E3159BDD-525F-384E-9E22-E98F1E2CD8BC}" srcOrd="0" destOrd="0" presId="urn:microsoft.com/office/officeart/2005/8/layout/process4"/>
    <dgm:cxn modelId="{5658B8EF-1583-4A43-B183-048D84FC5105}" srcId="{65A5DD10-9568-DD4A-9BC7-F52666291009}" destId="{3E1256C9-E973-374A-9EB1-B2958C1AC106}" srcOrd="10" destOrd="0" parTransId="{B93505CA-51D6-774B-85ED-3DA9C3CB3F38}" sibTransId="{445829AE-E8E0-9549-A8D3-E8E0A1C9E2B3}"/>
    <dgm:cxn modelId="{16E3518C-FBE2-904B-B2AC-C0405A4EFB4B}" type="presParOf" srcId="{8E0A92DF-4CD0-3A45-8D15-46EFCF78E3F5}" destId="{0DD8EDF3-3D08-2D42-84A9-F12FCD139385}" srcOrd="0" destOrd="0" presId="urn:microsoft.com/office/officeart/2005/8/layout/process4"/>
    <dgm:cxn modelId="{E4F81172-7F2A-4842-BBE4-11F7A0DC6E64}" type="presParOf" srcId="{0DD8EDF3-3D08-2D42-84A9-F12FCD139385}" destId="{E3159BDD-525F-384E-9E22-E98F1E2CD8BC}" srcOrd="0" destOrd="0" presId="urn:microsoft.com/office/officeart/2005/8/layout/process4"/>
    <dgm:cxn modelId="{FFC3159E-6FA8-B244-A29A-DD203B905A45}" type="presParOf" srcId="{8E0A92DF-4CD0-3A45-8D15-46EFCF78E3F5}" destId="{C47855BC-F129-2847-BC6C-3877553737DB}" srcOrd="1" destOrd="0" presId="urn:microsoft.com/office/officeart/2005/8/layout/process4"/>
    <dgm:cxn modelId="{48024B53-7B21-E240-BD09-8820BC5FBBFF}" type="presParOf" srcId="{8E0A92DF-4CD0-3A45-8D15-46EFCF78E3F5}" destId="{B0A7FAF9-0631-CB42-BF2C-733982FB4950}" srcOrd="2" destOrd="0" presId="urn:microsoft.com/office/officeart/2005/8/layout/process4"/>
    <dgm:cxn modelId="{B517C6C7-EBE5-8D4A-BA06-CC0325E88145}" type="presParOf" srcId="{B0A7FAF9-0631-CB42-BF2C-733982FB4950}" destId="{89F0B6B4-A9D3-DF40-B45F-336F85E43AD9}" srcOrd="0" destOrd="0" presId="urn:microsoft.com/office/officeart/2005/8/layout/process4"/>
    <dgm:cxn modelId="{CFCD60A7-0B50-FA48-A4B6-BC8D9C762CDE}" type="presParOf" srcId="{8E0A92DF-4CD0-3A45-8D15-46EFCF78E3F5}" destId="{41607C27-410E-0148-A5A9-A6A8803F4958}" srcOrd="3" destOrd="0" presId="urn:microsoft.com/office/officeart/2005/8/layout/process4"/>
    <dgm:cxn modelId="{D43CDE9E-BCD1-2943-81E2-FCCBDD494701}" type="presParOf" srcId="{8E0A92DF-4CD0-3A45-8D15-46EFCF78E3F5}" destId="{70F8671A-6A34-ED42-8FC4-444766982181}" srcOrd="4" destOrd="0" presId="urn:microsoft.com/office/officeart/2005/8/layout/process4"/>
    <dgm:cxn modelId="{F5C12878-B884-C948-A726-D05BBBB2A596}" type="presParOf" srcId="{70F8671A-6A34-ED42-8FC4-444766982181}" destId="{3CE6309E-E833-6C4B-8EE0-9E127CEC4E39}" srcOrd="0" destOrd="0" presId="urn:microsoft.com/office/officeart/2005/8/layout/process4"/>
    <dgm:cxn modelId="{3E9C29A2-14D0-A94F-A1B5-C6F06EF78394}" type="presParOf" srcId="{8E0A92DF-4CD0-3A45-8D15-46EFCF78E3F5}" destId="{5878D94B-F138-3546-BF09-CD82A048395E}" srcOrd="5" destOrd="0" presId="urn:microsoft.com/office/officeart/2005/8/layout/process4"/>
    <dgm:cxn modelId="{D5F68870-0026-3447-BE4A-F29B96203711}" type="presParOf" srcId="{8E0A92DF-4CD0-3A45-8D15-46EFCF78E3F5}" destId="{043999FC-1A43-E641-96DB-F4954489C8B7}" srcOrd="6" destOrd="0" presId="urn:microsoft.com/office/officeart/2005/8/layout/process4"/>
    <dgm:cxn modelId="{C2E9C0E4-D98C-714A-92BD-DD61BAB10704}" type="presParOf" srcId="{043999FC-1A43-E641-96DB-F4954489C8B7}" destId="{6A18202E-3C02-654C-8AE7-F27D70E82D3E}" srcOrd="0" destOrd="0" presId="urn:microsoft.com/office/officeart/2005/8/layout/process4"/>
    <dgm:cxn modelId="{59FE0FC8-FEC8-9E48-81F8-6E8E644CCF12}" type="presParOf" srcId="{8E0A92DF-4CD0-3A45-8D15-46EFCF78E3F5}" destId="{33916620-11C8-3742-95A3-F569DC8EAFD9}" srcOrd="7" destOrd="0" presId="urn:microsoft.com/office/officeart/2005/8/layout/process4"/>
    <dgm:cxn modelId="{D7F21639-7662-4C41-A5A0-42710F9C63D3}" type="presParOf" srcId="{8E0A92DF-4CD0-3A45-8D15-46EFCF78E3F5}" destId="{EA0E3A7A-FA42-6C47-98C8-23B5B2F103D0}" srcOrd="8" destOrd="0" presId="urn:microsoft.com/office/officeart/2005/8/layout/process4"/>
    <dgm:cxn modelId="{E85750F7-0CB4-5D47-B8F1-D485FCD87548}" type="presParOf" srcId="{EA0E3A7A-FA42-6C47-98C8-23B5B2F103D0}" destId="{F801A556-5AB1-714D-B3FC-3C86707BDE19}" srcOrd="0" destOrd="0" presId="urn:microsoft.com/office/officeart/2005/8/layout/process4"/>
    <dgm:cxn modelId="{5C3960CD-9730-8A4E-A2F5-E519022126F3}" type="presParOf" srcId="{8E0A92DF-4CD0-3A45-8D15-46EFCF78E3F5}" destId="{9B550495-F0ED-274A-A13E-43E42C73403A}" srcOrd="9" destOrd="0" presId="urn:microsoft.com/office/officeart/2005/8/layout/process4"/>
    <dgm:cxn modelId="{57B1B622-0B80-7F43-A5B4-E42F6DB47297}" type="presParOf" srcId="{8E0A92DF-4CD0-3A45-8D15-46EFCF78E3F5}" destId="{45D97A7C-7384-B944-93CA-D22E6BA76F44}" srcOrd="10" destOrd="0" presId="urn:microsoft.com/office/officeart/2005/8/layout/process4"/>
    <dgm:cxn modelId="{D66AF153-6F79-9A4D-846B-E4904DEEAC47}" type="presParOf" srcId="{45D97A7C-7384-B944-93CA-D22E6BA76F44}" destId="{8BB72794-356B-7745-89FA-940FF1C7EF8D}" srcOrd="0" destOrd="0" presId="urn:microsoft.com/office/officeart/2005/8/layout/process4"/>
    <dgm:cxn modelId="{C52CF046-6FBB-EC49-A6BA-1881BFAAC43D}" type="presParOf" srcId="{8E0A92DF-4CD0-3A45-8D15-46EFCF78E3F5}" destId="{7307CE59-9FAE-C542-906E-4FBF867D653B}" srcOrd="11" destOrd="0" presId="urn:microsoft.com/office/officeart/2005/8/layout/process4"/>
    <dgm:cxn modelId="{DAD190E1-F8E9-3F4A-BAF1-1EA1E57D63FE}" type="presParOf" srcId="{8E0A92DF-4CD0-3A45-8D15-46EFCF78E3F5}" destId="{6E13023D-02A3-8A4F-B5CD-86CC16C6D810}" srcOrd="12" destOrd="0" presId="urn:microsoft.com/office/officeart/2005/8/layout/process4"/>
    <dgm:cxn modelId="{76BF46A5-24AF-CB49-BB35-2312D3E82C02}" type="presParOf" srcId="{6E13023D-02A3-8A4F-B5CD-86CC16C6D810}" destId="{E2EF0E13-EC4F-1047-9322-64D67758F630}" srcOrd="0" destOrd="0" presId="urn:microsoft.com/office/officeart/2005/8/layout/process4"/>
    <dgm:cxn modelId="{A562CDD5-7BD3-A84E-B7E5-426B508E5C61}" type="presParOf" srcId="{8E0A92DF-4CD0-3A45-8D15-46EFCF78E3F5}" destId="{95868AF5-1C74-9545-BF10-F6042E8E9180}" srcOrd="13" destOrd="0" presId="urn:microsoft.com/office/officeart/2005/8/layout/process4"/>
    <dgm:cxn modelId="{D774BC9C-68F0-5141-9FC2-20BF3B97CC18}" type="presParOf" srcId="{8E0A92DF-4CD0-3A45-8D15-46EFCF78E3F5}" destId="{B0CB7237-7563-6D46-BC93-8146CB14A0F3}" srcOrd="14" destOrd="0" presId="urn:microsoft.com/office/officeart/2005/8/layout/process4"/>
    <dgm:cxn modelId="{CEBF7BC3-FE4E-1B40-9F27-C0D03ED1D83D}" type="presParOf" srcId="{B0CB7237-7563-6D46-BC93-8146CB14A0F3}" destId="{AEE86B5B-E1DE-874E-AD37-712F977FE220}" srcOrd="0" destOrd="0" presId="urn:microsoft.com/office/officeart/2005/8/layout/process4"/>
    <dgm:cxn modelId="{D7E8B2D2-FCF6-7F46-8C5C-1A2427B0EC62}" type="presParOf" srcId="{8E0A92DF-4CD0-3A45-8D15-46EFCF78E3F5}" destId="{6C1F36BD-C27A-1A47-BEE6-424D9CCCB488}" srcOrd="15" destOrd="0" presId="urn:microsoft.com/office/officeart/2005/8/layout/process4"/>
    <dgm:cxn modelId="{29D5E2A0-5605-6E42-81D3-42583C9484F9}" type="presParOf" srcId="{8E0A92DF-4CD0-3A45-8D15-46EFCF78E3F5}" destId="{5A4FD9F5-CF41-D24B-8C36-8F3CADDBF9BC}" srcOrd="16" destOrd="0" presId="urn:microsoft.com/office/officeart/2005/8/layout/process4"/>
    <dgm:cxn modelId="{372E1F61-4863-CA46-B89D-2560F1E106A7}" type="presParOf" srcId="{5A4FD9F5-CF41-D24B-8C36-8F3CADDBF9BC}" destId="{017A6B44-0D69-D649-8052-C5A4EC5A572A}" srcOrd="0" destOrd="0" presId="urn:microsoft.com/office/officeart/2005/8/layout/process4"/>
    <dgm:cxn modelId="{0A4ECE11-45D6-5A45-84FF-80CD581CA8C3}" type="presParOf" srcId="{8E0A92DF-4CD0-3A45-8D15-46EFCF78E3F5}" destId="{65BF734D-9859-9341-A19B-62A07D88BBE9}" srcOrd="17" destOrd="0" presId="urn:microsoft.com/office/officeart/2005/8/layout/process4"/>
    <dgm:cxn modelId="{8075F952-16B4-0F48-A0B7-35F331121604}" type="presParOf" srcId="{8E0A92DF-4CD0-3A45-8D15-46EFCF78E3F5}" destId="{9BF40DBC-DDDC-D641-A15A-C45FA96CF27F}" srcOrd="18" destOrd="0" presId="urn:microsoft.com/office/officeart/2005/8/layout/process4"/>
    <dgm:cxn modelId="{E946118E-3907-2241-82D0-7115F996CA24}" type="presParOf" srcId="{9BF40DBC-DDDC-D641-A15A-C45FA96CF27F}" destId="{6DCBE28E-5560-AE4E-AE89-DD1994E6E748}" srcOrd="0" destOrd="0" presId="urn:microsoft.com/office/officeart/2005/8/layout/process4"/>
    <dgm:cxn modelId="{F7C5C10F-3C13-9E4B-A4A1-E516EE6D3D1D}" type="presParOf" srcId="{8E0A92DF-4CD0-3A45-8D15-46EFCF78E3F5}" destId="{C590CC65-3523-094E-B32E-842CC407D99E}" srcOrd="19" destOrd="0" presId="urn:microsoft.com/office/officeart/2005/8/layout/process4"/>
    <dgm:cxn modelId="{588798C4-52EC-1845-9400-301491B15B9F}" type="presParOf" srcId="{8E0A92DF-4CD0-3A45-8D15-46EFCF78E3F5}" destId="{03896AA4-85DD-DD43-840C-A90BD924D30A}" srcOrd="20" destOrd="0" presId="urn:microsoft.com/office/officeart/2005/8/layout/process4"/>
    <dgm:cxn modelId="{738BC40A-4552-8548-855A-C118B4D527D4}" type="presParOf" srcId="{03896AA4-85DD-DD43-840C-A90BD924D30A}" destId="{8C0524A6-DCA1-4547-883A-DCD5AFEDB0A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D4B7A4-47D5-A441-A145-41943B54CDE0}" type="doc">
      <dgm:prSet loTypeId="urn:microsoft.com/office/officeart/2005/8/layout/venn3" loCatId="" qsTypeId="urn:microsoft.com/office/officeart/2005/8/quickstyle/3D2" qsCatId="3D" csTypeId="urn:microsoft.com/office/officeart/2005/8/colors/colorful2" csCatId="colorful" phldr="1"/>
      <dgm:spPr/>
      <dgm:t>
        <a:bodyPr/>
        <a:lstStyle/>
        <a:p>
          <a:endParaRPr lang="en-US"/>
        </a:p>
      </dgm:t>
    </dgm:pt>
    <dgm:pt modelId="{B9C5E9BB-6310-2042-92D7-7CCD4A154219}">
      <dgm:prSet/>
      <dgm:spPr>
        <a:solidFill>
          <a:schemeClr val="accent3"/>
        </a:solidFill>
      </dgm:spPr>
      <dgm:t>
        <a:bodyPr/>
        <a:lstStyle/>
        <a:p>
          <a:pPr rtl="0"/>
          <a:r>
            <a:rPr lang="en-US" baseline="0">
              <a:solidFill>
                <a:schemeClr val="bg1">
                  <a:lumMod val="20000"/>
                  <a:lumOff val="80000"/>
                </a:schemeClr>
              </a:solidFill>
            </a:rPr>
            <a:t>Interviews</a:t>
          </a:r>
          <a:endParaRPr lang="en-US">
            <a:solidFill>
              <a:schemeClr val="bg1">
                <a:lumMod val="20000"/>
                <a:lumOff val="80000"/>
              </a:schemeClr>
            </a:solidFill>
          </a:endParaRPr>
        </a:p>
      </dgm:t>
    </dgm:pt>
    <dgm:pt modelId="{F2DDD9A9-4E0E-6544-A89B-176970C0956E}" type="parTrans" cxnId="{BBE293C8-EE42-D940-9DB1-6E3429033460}">
      <dgm:prSet/>
      <dgm:spPr/>
      <dgm:t>
        <a:bodyPr/>
        <a:lstStyle/>
        <a:p>
          <a:endParaRPr lang="en-US"/>
        </a:p>
      </dgm:t>
    </dgm:pt>
    <dgm:pt modelId="{6EC2758F-5A40-6A4D-BD5A-7A83411331F6}" type="sibTrans" cxnId="{BBE293C8-EE42-D940-9DB1-6E3429033460}">
      <dgm:prSet/>
      <dgm:spPr/>
      <dgm:t>
        <a:bodyPr/>
        <a:lstStyle/>
        <a:p>
          <a:endParaRPr lang="en-US"/>
        </a:p>
      </dgm:t>
    </dgm:pt>
    <dgm:pt modelId="{155A86E1-1C86-E144-8D6F-D4EF10B58492}">
      <dgm:prSet/>
      <dgm:spPr>
        <a:solidFill>
          <a:schemeClr val="accent5"/>
        </a:solidFill>
      </dgm:spPr>
      <dgm:t>
        <a:bodyPr/>
        <a:lstStyle/>
        <a:p>
          <a:pPr rtl="0"/>
          <a:r>
            <a:rPr lang="en-US" baseline="0">
              <a:solidFill>
                <a:schemeClr val="bg1">
                  <a:lumMod val="20000"/>
                  <a:lumOff val="80000"/>
                </a:schemeClr>
              </a:solidFill>
            </a:rPr>
            <a:t>Observations</a:t>
          </a:r>
          <a:endParaRPr lang="en-US">
            <a:solidFill>
              <a:schemeClr val="bg1">
                <a:lumMod val="20000"/>
                <a:lumOff val="80000"/>
              </a:schemeClr>
            </a:solidFill>
          </a:endParaRPr>
        </a:p>
      </dgm:t>
    </dgm:pt>
    <dgm:pt modelId="{35859819-7D82-014F-A5E7-10B15FC3499D}" type="parTrans" cxnId="{8F38452D-120B-6B48-813B-32117D68D921}">
      <dgm:prSet/>
      <dgm:spPr/>
      <dgm:t>
        <a:bodyPr/>
        <a:lstStyle/>
        <a:p>
          <a:endParaRPr lang="en-US"/>
        </a:p>
      </dgm:t>
    </dgm:pt>
    <dgm:pt modelId="{E15C4A13-6C60-9646-BDBA-D6591DE89AD5}" type="sibTrans" cxnId="{8F38452D-120B-6B48-813B-32117D68D921}">
      <dgm:prSet/>
      <dgm:spPr/>
      <dgm:t>
        <a:bodyPr/>
        <a:lstStyle/>
        <a:p>
          <a:endParaRPr lang="en-US"/>
        </a:p>
      </dgm:t>
    </dgm:pt>
    <dgm:pt modelId="{5D20DEFB-A2C4-3F45-B49E-4509B08C460D}">
      <dgm:prSet/>
      <dgm:spPr>
        <a:solidFill>
          <a:schemeClr val="accent2"/>
        </a:solidFill>
      </dgm:spPr>
      <dgm:t>
        <a:bodyPr/>
        <a:lstStyle/>
        <a:p>
          <a:pPr rtl="0"/>
          <a:r>
            <a:rPr lang="en-US" baseline="0">
              <a:solidFill>
                <a:schemeClr val="bg1">
                  <a:lumMod val="20000"/>
                  <a:lumOff val="80000"/>
                </a:schemeClr>
              </a:solidFill>
            </a:rPr>
            <a:t>Artifacts</a:t>
          </a:r>
          <a:endParaRPr lang="en-US">
            <a:solidFill>
              <a:schemeClr val="bg1">
                <a:lumMod val="20000"/>
                <a:lumOff val="80000"/>
              </a:schemeClr>
            </a:solidFill>
          </a:endParaRPr>
        </a:p>
      </dgm:t>
    </dgm:pt>
    <dgm:pt modelId="{D6EFF3D7-9CE7-984B-8494-4E89C9CF916D}" type="parTrans" cxnId="{046EFCE5-C692-A041-9FD9-EA82E0949045}">
      <dgm:prSet/>
      <dgm:spPr/>
      <dgm:t>
        <a:bodyPr/>
        <a:lstStyle/>
        <a:p>
          <a:endParaRPr lang="en-US"/>
        </a:p>
      </dgm:t>
    </dgm:pt>
    <dgm:pt modelId="{EC4F0FC4-1A36-1046-98A9-330DC3010459}" type="sibTrans" cxnId="{046EFCE5-C692-A041-9FD9-EA82E0949045}">
      <dgm:prSet/>
      <dgm:spPr/>
      <dgm:t>
        <a:bodyPr/>
        <a:lstStyle/>
        <a:p>
          <a:endParaRPr lang="en-US"/>
        </a:p>
      </dgm:t>
    </dgm:pt>
    <dgm:pt modelId="{8150640C-1844-1144-A9A3-63389F6BC170}" type="pres">
      <dgm:prSet presAssocID="{8DD4B7A4-47D5-A441-A145-41943B54CDE0}" presName="Name0" presStyleCnt="0">
        <dgm:presLayoutVars>
          <dgm:dir/>
          <dgm:resizeHandles val="exact"/>
        </dgm:presLayoutVars>
      </dgm:prSet>
      <dgm:spPr/>
    </dgm:pt>
    <dgm:pt modelId="{B4599E6F-BC13-764F-B43E-E46DA96B0D94}" type="pres">
      <dgm:prSet presAssocID="{B9C5E9BB-6310-2042-92D7-7CCD4A154219}" presName="Name5" presStyleLbl="vennNode1" presStyleIdx="0" presStyleCnt="3" custLinFactX="22593" custLinFactNeighborX="100000" custLinFactNeighborY="-22043">
        <dgm:presLayoutVars>
          <dgm:bulletEnabled val="1"/>
        </dgm:presLayoutVars>
      </dgm:prSet>
      <dgm:spPr/>
    </dgm:pt>
    <dgm:pt modelId="{F5541ED2-C48A-044A-AB7F-51059AECF245}" type="pres">
      <dgm:prSet presAssocID="{6EC2758F-5A40-6A4D-BD5A-7A83411331F6}" presName="space" presStyleCnt="0"/>
      <dgm:spPr/>
    </dgm:pt>
    <dgm:pt modelId="{244F02CD-31E9-2847-8CD9-9B9115966C04}" type="pres">
      <dgm:prSet presAssocID="{155A86E1-1C86-E144-8D6F-D4EF10B58492}" presName="Name5" presStyleLbl="vennNode1" presStyleIdx="1" presStyleCnt="3" custLinFactX="32461" custLinFactNeighborX="100000" custLinFactNeighborY="-28796">
        <dgm:presLayoutVars>
          <dgm:bulletEnabled val="1"/>
        </dgm:presLayoutVars>
      </dgm:prSet>
      <dgm:spPr/>
    </dgm:pt>
    <dgm:pt modelId="{3DC727A5-8CFB-8E40-81A3-90DC638ED9D2}" type="pres">
      <dgm:prSet presAssocID="{E15C4A13-6C60-9646-BDBA-D6591DE89AD5}" presName="space" presStyleCnt="0"/>
      <dgm:spPr/>
    </dgm:pt>
    <dgm:pt modelId="{24070F8D-6288-B742-857D-F426A2387EFA}" type="pres">
      <dgm:prSet presAssocID="{5D20DEFB-A2C4-3F45-B49E-4509B08C460D}" presName="Name5" presStyleLbl="vennNode1" presStyleIdx="2" presStyleCnt="3" custLinFactX="-48563" custLinFactNeighborX="-100000" custLinFactNeighborY="28796">
        <dgm:presLayoutVars>
          <dgm:bulletEnabled val="1"/>
        </dgm:presLayoutVars>
      </dgm:prSet>
      <dgm:spPr/>
    </dgm:pt>
  </dgm:ptLst>
  <dgm:cxnLst>
    <dgm:cxn modelId="{8F38452D-120B-6B48-813B-32117D68D921}" srcId="{8DD4B7A4-47D5-A441-A145-41943B54CDE0}" destId="{155A86E1-1C86-E144-8D6F-D4EF10B58492}" srcOrd="1" destOrd="0" parTransId="{35859819-7D82-014F-A5E7-10B15FC3499D}" sibTransId="{E15C4A13-6C60-9646-BDBA-D6591DE89AD5}"/>
    <dgm:cxn modelId="{A7DF063B-E6A2-EA43-AEC3-D8793F00BFDC}" type="presOf" srcId="{B9C5E9BB-6310-2042-92D7-7CCD4A154219}" destId="{B4599E6F-BC13-764F-B43E-E46DA96B0D94}" srcOrd="0" destOrd="0" presId="urn:microsoft.com/office/officeart/2005/8/layout/venn3"/>
    <dgm:cxn modelId="{2A9CF04C-5527-8C46-B681-201D991BCD07}" type="presOf" srcId="{155A86E1-1C86-E144-8D6F-D4EF10B58492}" destId="{244F02CD-31E9-2847-8CD9-9B9115966C04}" srcOrd="0" destOrd="0" presId="urn:microsoft.com/office/officeart/2005/8/layout/venn3"/>
    <dgm:cxn modelId="{EB7DAEAC-C1DA-2F44-9C99-A38F4822061F}" type="presOf" srcId="{5D20DEFB-A2C4-3F45-B49E-4509B08C460D}" destId="{24070F8D-6288-B742-857D-F426A2387EFA}" srcOrd="0" destOrd="0" presId="urn:microsoft.com/office/officeart/2005/8/layout/venn3"/>
    <dgm:cxn modelId="{B627B4AE-CB41-2545-8A8E-E95A8EB6FD83}" type="presOf" srcId="{8DD4B7A4-47D5-A441-A145-41943B54CDE0}" destId="{8150640C-1844-1144-A9A3-63389F6BC170}" srcOrd="0" destOrd="0" presId="urn:microsoft.com/office/officeart/2005/8/layout/venn3"/>
    <dgm:cxn modelId="{BBE293C8-EE42-D940-9DB1-6E3429033460}" srcId="{8DD4B7A4-47D5-A441-A145-41943B54CDE0}" destId="{B9C5E9BB-6310-2042-92D7-7CCD4A154219}" srcOrd="0" destOrd="0" parTransId="{F2DDD9A9-4E0E-6544-A89B-176970C0956E}" sibTransId="{6EC2758F-5A40-6A4D-BD5A-7A83411331F6}"/>
    <dgm:cxn modelId="{046EFCE5-C692-A041-9FD9-EA82E0949045}" srcId="{8DD4B7A4-47D5-A441-A145-41943B54CDE0}" destId="{5D20DEFB-A2C4-3F45-B49E-4509B08C460D}" srcOrd="2" destOrd="0" parTransId="{D6EFF3D7-9CE7-984B-8494-4E89C9CF916D}" sibTransId="{EC4F0FC4-1A36-1046-98A9-330DC3010459}"/>
    <dgm:cxn modelId="{58DA75F0-EA56-7548-B40D-48097637C4A6}" type="presParOf" srcId="{8150640C-1844-1144-A9A3-63389F6BC170}" destId="{B4599E6F-BC13-764F-B43E-E46DA96B0D94}" srcOrd="0" destOrd="0" presId="urn:microsoft.com/office/officeart/2005/8/layout/venn3"/>
    <dgm:cxn modelId="{807145EA-2D51-D14E-885F-74B5FA37ACC5}" type="presParOf" srcId="{8150640C-1844-1144-A9A3-63389F6BC170}" destId="{F5541ED2-C48A-044A-AB7F-51059AECF245}" srcOrd="1" destOrd="0" presId="urn:microsoft.com/office/officeart/2005/8/layout/venn3"/>
    <dgm:cxn modelId="{7D4071DC-A75B-5041-BF49-C19FAE9C8FB8}" type="presParOf" srcId="{8150640C-1844-1144-A9A3-63389F6BC170}" destId="{244F02CD-31E9-2847-8CD9-9B9115966C04}" srcOrd="2" destOrd="0" presId="urn:microsoft.com/office/officeart/2005/8/layout/venn3"/>
    <dgm:cxn modelId="{2D66D592-132A-7F4B-9C68-4C5572509BB5}" type="presParOf" srcId="{8150640C-1844-1144-A9A3-63389F6BC170}" destId="{3DC727A5-8CFB-8E40-81A3-90DC638ED9D2}" srcOrd="3" destOrd="0" presId="urn:microsoft.com/office/officeart/2005/8/layout/venn3"/>
    <dgm:cxn modelId="{6C2DA94C-49E4-CF41-BC2D-439A7A6BEEAE}" type="presParOf" srcId="{8150640C-1844-1144-A9A3-63389F6BC170}" destId="{24070F8D-6288-B742-857D-F426A2387EFA}" srcOrd="4"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159BDD-525F-384E-9E22-E98F1E2CD8BC}">
      <dsp:nvSpPr>
        <dsp:cNvPr id="0" name=""/>
        <dsp:cNvSpPr/>
      </dsp:nvSpPr>
      <dsp:spPr>
        <a:xfrm>
          <a:off x="0" y="4519048"/>
          <a:ext cx="8559801" cy="296643"/>
        </a:xfrm>
        <a:prstGeom prst="rect">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a:solidFill>
                <a:schemeClr val="bg1">
                  <a:lumMod val="20000"/>
                  <a:lumOff val="80000"/>
                </a:schemeClr>
              </a:solidFill>
            </a:rPr>
            <a:t>Scheduled visit of the visiting accreditation team.</a:t>
          </a:r>
          <a:endParaRPr lang="en-US" sz="1600" kern="1200">
            <a:solidFill>
              <a:schemeClr val="bg1">
                <a:lumMod val="20000"/>
                <a:lumOff val="80000"/>
              </a:schemeClr>
            </a:solidFill>
          </a:endParaRPr>
        </a:p>
      </dsp:txBody>
      <dsp:txXfrm>
        <a:off x="0" y="4519048"/>
        <a:ext cx="8559801" cy="296643"/>
      </dsp:txXfrm>
    </dsp:sp>
    <dsp:sp modelId="{89F0B6B4-A9D3-DF40-B45F-336F85E43AD9}">
      <dsp:nvSpPr>
        <dsp:cNvPr id="0" name=""/>
        <dsp:cNvSpPr/>
      </dsp:nvSpPr>
      <dsp:spPr>
        <a:xfrm rot="10800000">
          <a:off x="0" y="4067260"/>
          <a:ext cx="8559801" cy="456237"/>
        </a:xfrm>
        <a:prstGeom prst="upArrowCallou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rgbClr val="FF0000"/>
              </a:solidFill>
            </a:rPr>
            <a:t>Mailing and/or e-mailing  self-study at least six weeks prior to the team visit. </a:t>
          </a:r>
          <a:endParaRPr lang="en-US" sz="1600" kern="1200" dirty="0">
            <a:solidFill>
              <a:srgbClr val="FF0000"/>
            </a:solidFill>
          </a:endParaRPr>
        </a:p>
      </dsp:txBody>
      <dsp:txXfrm rot="10800000">
        <a:off x="0" y="4067260"/>
        <a:ext cx="8559801" cy="296449"/>
      </dsp:txXfrm>
    </dsp:sp>
    <dsp:sp modelId="{3CE6309E-E833-6C4B-8EE0-9E127CEC4E39}">
      <dsp:nvSpPr>
        <dsp:cNvPr id="0" name=""/>
        <dsp:cNvSpPr/>
      </dsp:nvSpPr>
      <dsp:spPr>
        <a:xfrm rot="10800000">
          <a:off x="0" y="3615472"/>
          <a:ext cx="8559801" cy="456237"/>
        </a:xfrm>
        <a:prstGeom prst="upArrowCallout">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solidFill>
            </a:rPr>
            <a:t>Target date for making final suggested changes to the self-study.</a:t>
          </a:r>
          <a:endParaRPr lang="en-US" sz="1600" kern="1200" dirty="0">
            <a:solidFill>
              <a:schemeClr val="bg1"/>
            </a:solidFill>
          </a:endParaRPr>
        </a:p>
      </dsp:txBody>
      <dsp:txXfrm rot="10800000">
        <a:off x="0" y="3615472"/>
        <a:ext cx="8559801" cy="296449"/>
      </dsp:txXfrm>
    </dsp:sp>
    <dsp:sp modelId="{6A18202E-3C02-654C-8AE7-F27D70E82D3E}">
      <dsp:nvSpPr>
        <dsp:cNvPr id="0" name=""/>
        <dsp:cNvSpPr/>
      </dsp:nvSpPr>
      <dsp:spPr>
        <a:xfrm rot="10800000">
          <a:off x="0" y="3163683"/>
          <a:ext cx="8559801" cy="456237"/>
        </a:xfrm>
        <a:prstGeom prst="upArrowCallout">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rgbClr val="FF0000"/>
              </a:solidFill>
            </a:rPr>
            <a:t>National Office sent self-study  to verify school is ready for the visit  (8 weeks  before visit)</a:t>
          </a:r>
          <a:endParaRPr lang="en-US" sz="1600" kern="1200" dirty="0">
            <a:solidFill>
              <a:srgbClr val="FF0000"/>
            </a:solidFill>
          </a:endParaRPr>
        </a:p>
      </dsp:txBody>
      <dsp:txXfrm rot="10800000">
        <a:off x="0" y="3163683"/>
        <a:ext cx="8559801" cy="296449"/>
      </dsp:txXfrm>
    </dsp:sp>
    <dsp:sp modelId="{F801A556-5AB1-714D-B3FC-3C86707BDE19}">
      <dsp:nvSpPr>
        <dsp:cNvPr id="0" name=""/>
        <dsp:cNvSpPr/>
      </dsp:nvSpPr>
      <dsp:spPr>
        <a:xfrm rot="10800000">
          <a:off x="0" y="2711895"/>
          <a:ext cx="8559801" cy="456237"/>
        </a:xfrm>
        <a:prstGeom prst="upArrowCallout">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Date for completing the final review of the self-study report.</a:t>
          </a:r>
          <a:endParaRPr lang="en-US" sz="1600" kern="1200" dirty="0">
            <a:solidFill>
              <a:schemeClr val="bg1">
                <a:lumMod val="20000"/>
                <a:lumOff val="80000"/>
              </a:schemeClr>
            </a:solidFill>
          </a:endParaRPr>
        </a:p>
      </dsp:txBody>
      <dsp:txXfrm rot="10800000">
        <a:off x="0" y="2711895"/>
        <a:ext cx="8559801" cy="296449"/>
      </dsp:txXfrm>
    </dsp:sp>
    <dsp:sp modelId="{8BB72794-356B-7745-89FA-940FF1C7EF8D}">
      <dsp:nvSpPr>
        <dsp:cNvPr id="0" name=""/>
        <dsp:cNvSpPr/>
      </dsp:nvSpPr>
      <dsp:spPr>
        <a:xfrm rot="10800000">
          <a:off x="0" y="2260107"/>
          <a:ext cx="8559801" cy="456237"/>
        </a:xfrm>
        <a:prstGeom prst="upArrowCallout">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a:solidFill>
                <a:schemeClr val="bg1">
                  <a:lumMod val="20000"/>
                  <a:lumOff val="80000"/>
                </a:schemeClr>
              </a:solidFill>
            </a:rPr>
            <a:t>Final date for completion of self-study report. </a:t>
          </a:r>
          <a:endParaRPr lang="en-US" sz="1600" kern="1200">
            <a:solidFill>
              <a:schemeClr val="bg1">
                <a:lumMod val="20000"/>
                <a:lumOff val="80000"/>
              </a:schemeClr>
            </a:solidFill>
          </a:endParaRPr>
        </a:p>
      </dsp:txBody>
      <dsp:txXfrm rot="10800000">
        <a:off x="0" y="2260107"/>
        <a:ext cx="8559801" cy="296449"/>
      </dsp:txXfrm>
    </dsp:sp>
    <dsp:sp modelId="{E2EF0E13-EC4F-1047-9322-64D67758F630}">
      <dsp:nvSpPr>
        <dsp:cNvPr id="0" name=""/>
        <dsp:cNvSpPr/>
      </dsp:nvSpPr>
      <dsp:spPr>
        <a:xfrm rot="10800000">
          <a:off x="0" y="1808318"/>
          <a:ext cx="8559801" cy="456237"/>
        </a:xfrm>
        <a:prstGeom prst="upArrowCallou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Final date for review and reading of committee reports.</a:t>
          </a:r>
          <a:endParaRPr lang="en-US" sz="1600" kern="1200" dirty="0">
            <a:solidFill>
              <a:schemeClr val="bg1">
                <a:lumMod val="20000"/>
                <a:lumOff val="80000"/>
              </a:schemeClr>
            </a:solidFill>
          </a:endParaRPr>
        </a:p>
      </dsp:txBody>
      <dsp:txXfrm rot="10800000">
        <a:off x="0" y="1808318"/>
        <a:ext cx="8559801" cy="296449"/>
      </dsp:txXfrm>
    </dsp:sp>
    <dsp:sp modelId="{AEE86B5B-E1DE-874E-AD37-712F977FE220}">
      <dsp:nvSpPr>
        <dsp:cNvPr id="0" name=""/>
        <dsp:cNvSpPr/>
      </dsp:nvSpPr>
      <dsp:spPr>
        <a:xfrm rot="10800000">
          <a:off x="0" y="1356530"/>
          <a:ext cx="8559801" cy="456237"/>
        </a:xfrm>
        <a:prstGeom prst="upArrowCallout">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Dates for completion of the committee reports. </a:t>
          </a:r>
          <a:endParaRPr lang="en-US" sz="1600" kern="1200" dirty="0">
            <a:solidFill>
              <a:schemeClr val="bg1">
                <a:lumMod val="20000"/>
                <a:lumOff val="80000"/>
              </a:schemeClr>
            </a:solidFill>
          </a:endParaRPr>
        </a:p>
      </dsp:txBody>
      <dsp:txXfrm rot="10800000">
        <a:off x="0" y="1356530"/>
        <a:ext cx="8559801" cy="296449"/>
      </dsp:txXfrm>
    </dsp:sp>
    <dsp:sp modelId="{017A6B44-0D69-D649-8052-C5A4EC5A572A}">
      <dsp:nvSpPr>
        <dsp:cNvPr id="0" name=""/>
        <dsp:cNvSpPr/>
      </dsp:nvSpPr>
      <dsp:spPr>
        <a:xfrm rot="10800000">
          <a:off x="0" y="904742"/>
          <a:ext cx="8559801" cy="456237"/>
        </a:xfrm>
        <a:prstGeom prst="upArrowCallout">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Meeting dates of steering and subcommittees. </a:t>
          </a:r>
          <a:endParaRPr lang="en-US" sz="1600" kern="1200" dirty="0">
            <a:solidFill>
              <a:schemeClr val="bg1">
                <a:lumMod val="20000"/>
                <a:lumOff val="80000"/>
              </a:schemeClr>
            </a:solidFill>
          </a:endParaRPr>
        </a:p>
      </dsp:txBody>
      <dsp:txXfrm rot="10800000">
        <a:off x="0" y="904742"/>
        <a:ext cx="8559801" cy="296449"/>
      </dsp:txXfrm>
    </dsp:sp>
    <dsp:sp modelId="{6DCBE28E-5560-AE4E-AE89-DD1994E6E748}">
      <dsp:nvSpPr>
        <dsp:cNvPr id="0" name=""/>
        <dsp:cNvSpPr/>
      </dsp:nvSpPr>
      <dsp:spPr>
        <a:xfrm rot="10800000">
          <a:off x="0" y="452953"/>
          <a:ext cx="8559801" cy="456237"/>
        </a:xfrm>
        <a:prstGeom prst="upArrowCallout">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Deadline for preliminary data and documentation gathering. </a:t>
          </a:r>
          <a:endParaRPr lang="en-US" sz="1600" kern="1200" dirty="0">
            <a:solidFill>
              <a:schemeClr val="bg1">
                <a:lumMod val="20000"/>
                <a:lumOff val="80000"/>
              </a:schemeClr>
            </a:solidFill>
          </a:endParaRPr>
        </a:p>
      </dsp:txBody>
      <dsp:txXfrm rot="10800000">
        <a:off x="0" y="452953"/>
        <a:ext cx="8559801" cy="296449"/>
      </dsp:txXfrm>
    </dsp:sp>
    <dsp:sp modelId="{8C0524A6-DCA1-4547-883A-DCD5AFEDB0AC}">
      <dsp:nvSpPr>
        <dsp:cNvPr id="0" name=""/>
        <dsp:cNvSpPr/>
      </dsp:nvSpPr>
      <dsp:spPr>
        <a:xfrm rot="10800000">
          <a:off x="0" y="1165"/>
          <a:ext cx="8559801" cy="456237"/>
        </a:xfrm>
        <a:prstGeom prst="upArrowCallout">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Beginning date of the self-study. </a:t>
          </a:r>
          <a:endParaRPr lang="en-US" sz="1600" kern="1200" dirty="0">
            <a:solidFill>
              <a:schemeClr val="bg1">
                <a:lumMod val="20000"/>
                <a:lumOff val="80000"/>
              </a:schemeClr>
            </a:solidFill>
          </a:endParaRPr>
        </a:p>
      </dsp:txBody>
      <dsp:txXfrm rot="10800000">
        <a:off x="0" y="1165"/>
        <a:ext cx="8559801" cy="2964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599E6F-BC13-764F-B43E-E46DA96B0D94}">
      <dsp:nvSpPr>
        <dsp:cNvPr id="0" name=""/>
        <dsp:cNvSpPr/>
      </dsp:nvSpPr>
      <dsp:spPr>
        <a:xfrm>
          <a:off x="1044212" y="222258"/>
          <a:ext cx="2445041" cy="2445041"/>
        </a:xfrm>
        <a:prstGeom prst="ellipse">
          <a:avLst/>
        </a:prstGeom>
        <a:solidFill>
          <a:schemeClr val="accent3"/>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34559" tIns="26670" rIns="134559" bIns="26670" numCol="1" spcCol="1270" anchor="ctr" anchorCtr="0">
          <a:noAutofit/>
        </a:bodyPr>
        <a:lstStyle/>
        <a:p>
          <a:pPr marL="0" lvl="0" indent="0" algn="ctr" defTabSz="933450" rtl="0">
            <a:lnSpc>
              <a:spcPct val="90000"/>
            </a:lnSpc>
            <a:spcBef>
              <a:spcPct val="0"/>
            </a:spcBef>
            <a:spcAft>
              <a:spcPct val="35000"/>
            </a:spcAft>
            <a:buNone/>
          </a:pPr>
          <a:r>
            <a:rPr lang="en-US" sz="2100" kern="1200" baseline="0">
              <a:solidFill>
                <a:schemeClr val="bg1">
                  <a:lumMod val="20000"/>
                  <a:lumOff val="80000"/>
                </a:schemeClr>
              </a:solidFill>
            </a:rPr>
            <a:t>Interviews</a:t>
          </a:r>
          <a:endParaRPr lang="en-US" sz="2100" kern="1200">
            <a:solidFill>
              <a:schemeClr val="bg1">
                <a:lumMod val="20000"/>
                <a:lumOff val="80000"/>
              </a:schemeClr>
            </a:solidFill>
          </a:endParaRPr>
        </a:p>
      </dsp:txBody>
      <dsp:txXfrm>
        <a:off x="1402280" y="580326"/>
        <a:ext cx="1728905" cy="1728905"/>
      </dsp:txXfrm>
    </dsp:sp>
    <dsp:sp modelId="{244F02CD-31E9-2847-8CD9-9B9115966C04}">
      <dsp:nvSpPr>
        <dsp:cNvPr id="0" name=""/>
        <dsp:cNvSpPr/>
      </dsp:nvSpPr>
      <dsp:spPr>
        <a:xfrm>
          <a:off x="3241522" y="57144"/>
          <a:ext cx="2445041" cy="2445041"/>
        </a:xfrm>
        <a:prstGeom prst="ellipse">
          <a:avLst/>
        </a:prstGeom>
        <a:solidFill>
          <a:schemeClr val="accent5"/>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34559" tIns="26670" rIns="134559" bIns="26670" numCol="1" spcCol="1270" anchor="ctr" anchorCtr="0">
          <a:noAutofit/>
        </a:bodyPr>
        <a:lstStyle/>
        <a:p>
          <a:pPr marL="0" lvl="0" indent="0" algn="ctr" defTabSz="933450" rtl="0">
            <a:lnSpc>
              <a:spcPct val="90000"/>
            </a:lnSpc>
            <a:spcBef>
              <a:spcPct val="0"/>
            </a:spcBef>
            <a:spcAft>
              <a:spcPct val="35000"/>
            </a:spcAft>
            <a:buNone/>
          </a:pPr>
          <a:r>
            <a:rPr lang="en-US" sz="2100" kern="1200" baseline="0">
              <a:solidFill>
                <a:schemeClr val="bg1">
                  <a:lumMod val="20000"/>
                  <a:lumOff val="80000"/>
                </a:schemeClr>
              </a:solidFill>
            </a:rPr>
            <a:t>Observations</a:t>
          </a:r>
          <a:endParaRPr lang="en-US" sz="2100" kern="1200">
            <a:solidFill>
              <a:schemeClr val="bg1">
                <a:lumMod val="20000"/>
                <a:lumOff val="80000"/>
              </a:schemeClr>
            </a:solidFill>
          </a:endParaRPr>
        </a:p>
      </dsp:txBody>
      <dsp:txXfrm>
        <a:off x="3599590" y="415212"/>
        <a:ext cx="1728905" cy="1728905"/>
      </dsp:txXfrm>
    </dsp:sp>
    <dsp:sp modelId="{24070F8D-6288-B742-857D-F426A2387EFA}">
      <dsp:nvSpPr>
        <dsp:cNvPr id="0" name=""/>
        <dsp:cNvSpPr/>
      </dsp:nvSpPr>
      <dsp:spPr>
        <a:xfrm>
          <a:off x="2238469" y="1465293"/>
          <a:ext cx="2445041" cy="2445041"/>
        </a:xfrm>
        <a:prstGeom prst="ellipse">
          <a:avLst/>
        </a:prstGeom>
        <a:solidFill>
          <a:schemeClr val="accent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34559" tIns="26670" rIns="134559" bIns="26670" numCol="1" spcCol="1270" anchor="ctr" anchorCtr="0">
          <a:noAutofit/>
        </a:bodyPr>
        <a:lstStyle/>
        <a:p>
          <a:pPr marL="0" lvl="0" indent="0" algn="ctr" defTabSz="933450" rtl="0">
            <a:lnSpc>
              <a:spcPct val="90000"/>
            </a:lnSpc>
            <a:spcBef>
              <a:spcPct val="0"/>
            </a:spcBef>
            <a:spcAft>
              <a:spcPct val="35000"/>
            </a:spcAft>
            <a:buNone/>
          </a:pPr>
          <a:r>
            <a:rPr lang="en-US" sz="2100" kern="1200" baseline="0">
              <a:solidFill>
                <a:schemeClr val="bg1">
                  <a:lumMod val="20000"/>
                  <a:lumOff val="80000"/>
                </a:schemeClr>
              </a:solidFill>
            </a:rPr>
            <a:t>Artifacts</a:t>
          </a:r>
          <a:endParaRPr lang="en-US" sz="2100" kern="1200">
            <a:solidFill>
              <a:schemeClr val="bg1">
                <a:lumMod val="20000"/>
                <a:lumOff val="80000"/>
              </a:schemeClr>
            </a:solidFill>
          </a:endParaRPr>
        </a:p>
      </dsp:txBody>
      <dsp:txXfrm>
        <a:off x="2596537" y="1823361"/>
        <a:ext cx="1728905" cy="1728905"/>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D38197-9AFF-0D4F-A05A-71488648405D}" type="datetimeFigureOut">
              <a:rPr lang="en-US" smtClean="0"/>
              <a:t>11/8/19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CE8E68-39A2-104A-91B9-37548A2D120C}" type="slidenum">
              <a:rPr lang="en-US" smtClean="0"/>
              <a:t>‹#›</a:t>
            </a:fld>
            <a:endParaRPr lang="en-US"/>
          </a:p>
        </p:txBody>
      </p:sp>
    </p:spTree>
    <p:extLst>
      <p:ext uri="{BB962C8B-B14F-4D97-AF65-F5344CB8AC3E}">
        <p14:creationId xmlns:p14="http://schemas.microsoft.com/office/powerpoint/2010/main" val="2771193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14902D-EBA2-3949-BC9E-D9924645B705}" type="datetimeFigureOut">
              <a:rPr lang="en-US" smtClean="0"/>
              <a:t>11/8/19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7CBFC6-98A2-A34A-8448-9581CD57B82B}" type="slidenum">
              <a:rPr lang="en-US" smtClean="0"/>
              <a:t>‹#›</a:t>
            </a:fld>
            <a:endParaRPr lang="en-US"/>
          </a:p>
        </p:txBody>
      </p:sp>
    </p:spTree>
    <p:extLst>
      <p:ext uri="{BB962C8B-B14F-4D97-AF65-F5344CB8AC3E}">
        <p14:creationId xmlns:p14="http://schemas.microsoft.com/office/powerpoint/2010/main" val="410614293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North</a:t>
            </a:r>
            <a:r>
              <a:rPr lang="en-US" baseline="0" dirty="0"/>
              <a:t> Central, Northwest and Southern Associations all gone to Advanced-ED Standards</a:t>
            </a:r>
            <a:endParaRPr lang="en-US" dirty="0"/>
          </a:p>
        </p:txBody>
      </p:sp>
      <p:sp>
        <p:nvSpPr>
          <p:cNvPr id="4" name="Slide Number Placeholder 3"/>
          <p:cNvSpPr>
            <a:spLocks noGrp="1"/>
          </p:cNvSpPr>
          <p:nvPr>
            <p:ph type="sldNum" sz="quarter" idx="10"/>
          </p:nvPr>
        </p:nvSpPr>
        <p:spPr/>
        <p:txBody>
          <a:bodyPr/>
          <a:lstStyle/>
          <a:p>
            <a:fld id="{A57CBFC6-98A2-A34A-8448-9581CD57B82B}" type="slidenum">
              <a:rPr lang="en-US" smtClean="0"/>
              <a:t>3</a:t>
            </a:fld>
            <a:endParaRPr lang="en-US"/>
          </a:p>
        </p:txBody>
      </p:sp>
    </p:spTree>
    <p:extLst>
      <p:ext uri="{BB962C8B-B14F-4D97-AF65-F5344CB8AC3E}">
        <p14:creationId xmlns:p14="http://schemas.microsoft.com/office/powerpoint/2010/main" val="4003191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all the school improvement processes have in common.</a:t>
            </a:r>
          </a:p>
        </p:txBody>
      </p:sp>
      <p:sp>
        <p:nvSpPr>
          <p:cNvPr id="4" name="Slide Number Placeholder 3"/>
          <p:cNvSpPr>
            <a:spLocks noGrp="1"/>
          </p:cNvSpPr>
          <p:nvPr>
            <p:ph type="sldNum" sz="quarter" idx="10"/>
          </p:nvPr>
        </p:nvSpPr>
        <p:spPr/>
        <p:txBody>
          <a:bodyPr/>
          <a:lstStyle/>
          <a:p>
            <a:fld id="{A57CBFC6-98A2-A34A-8448-9581CD57B82B}" type="slidenum">
              <a:rPr lang="en-US" smtClean="0"/>
              <a:t>5</a:t>
            </a:fld>
            <a:endParaRPr lang="en-US"/>
          </a:p>
        </p:txBody>
      </p:sp>
    </p:spTree>
    <p:extLst>
      <p:ext uri="{BB962C8B-B14F-4D97-AF65-F5344CB8AC3E}">
        <p14:creationId xmlns:p14="http://schemas.microsoft.com/office/powerpoint/2010/main" val="3929325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mn-lt"/>
                <a:ea typeface="+mn-ea"/>
                <a:cs typeface="+mn-cs"/>
              </a:rPr>
              <a:t>1.The standards require that the district and its schools have a clear vision and purpose; have effective and responsive leadership; have a rigorous curriculum taught through sound, research-based methods; collect, report, and use performance results; provide adequate resources and support for its educational programs; and value and communicate with their stakeholders.</a:t>
            </a:r>
          </a:p>
          <a:p>
            <a:r>
              <a:rPr lang="en-US" sz="1200" kern="1200" dirty="0">
                <a:solidFill>
                  <a:schemeClr val="tx1"/>
                </a:solidFill>
                <a:latin typeface="+mn-lt"/>
                <a:ea typeface="+mn-ea"/>
                <a:cs typeface="+mn-cs"/>
              </a:rPr>
              <a:t>2. To demonstrate continuous improvement, the district and its schools must implement an improvement plan based on student performance and school/community data that includes clear goals for raising the achievement of all students. The district and its schools also must document growth in student performance and organizational effectiveness.</a:t>
            </a:r>
          </a:p>
          <a:p>
            <a:r>
              <a:rPr lang="en-US" sz="1200" kern="1200" dirty="0">
                <a:solidFill>
                  <a:schemeClr val="tx1"/>
                </a:solidFill>
                <a:latin typeface="+mn-lt"/>
                <a:ea typeface="+mn-ea"/>
                <a:cs typeface="+mn-cs"/>
              </a:rPr>
              <a:t>3. Districts must be evaluated by a team of professionals from outside the district on a periodic basis. The team engages the district staff in a healthy, professional dialogue about district improvement efforts, validates that the district meets the standards for accreditation, and provides feedback and makes recommendations concerning future efforts to improve student performance and organizational effectiveness.</a:t>
            </a:r>
            <a:endParaRPr lang="en-US" dirty="0"/>
          </a:p>
        </p:txBody>
      </p:sp>
      <p:sp>
        <p:nvSpPr>
          <p:cNvPr id="4" name="Slide Number Placeholder 3"/>
          <p:cNvSpPr>
            <a:spLocks noGrp="1"/>
          </p:cNvSpPr>
          <p:nvPr>
            <p:ph type="sldNum" sz="quarter" idx="10"/>
          </p:nvPr>
        </p:nvSpPr>
        <p:spPr/>
        <p:txBody>
          <a:bodyPr/>
          <a:lstStyle/>
          <a:p>
            <a:fld id="{A57CBFC6-98A2-A34A-8448-9581CD57B82B}" type="slidenum">
              <a:rPr lang="en-US" smtClean="0"/>
              <a:t>11</a:t>
            </a:fld>
            <a:endParaRPr lang="en-US"/>
          </a:p>
        </p:txBody>
      </p:sp>
    </p:spTree>
    <p:extLst>
      <p:ext uri="{BB962C8B-B14F-4D97-AF65-F5344CB8AC3E}">
        <p14:creationId xmlns:p14="http://schemas.microsoft.com/office/powerpoint/2010/main" val="1655865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7CBFC6-98A2-A34A-8448-9581CD57B82B}" type="slidenum">
              <a:rPr lang="en-US" smtClean="0"/>
              <a:t>23</a:t>
            </a:fld>
            <a:endParaRPr lang="en-US"/>
          </a:p>
        </p:txBody>
      </p:sp>
    </p:spTree>
    <p:extLst>
      <p:ext uri="{BB962C8B-B14F-4D97-AF65-F5344CB8AC3E}">
        <p14:creationId xmlns:p14="http://schemas.microsoft.com/office/powerpoint/2010/main" val="1556302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04C2869-52AA-F245-93E9-3D8969624921}" type="datetimeFigureOut">
              <a:rPr lang="en-US" smtClean="0"/>
              <a:t>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7614E7-39B1-A440-BC55-273293F319F4}" type="slidenum">
              <a:rPr lang="en-US" smtClean="0"/>
              <a:t>‹#›</a:t>
            </a:fld>
            <a:endParaRPr lang="en-US"/>
          </a:p>
        </p:txBody>
      </p:sp>
    </p:spTree>
    <p:extLst>
      <p:ext uri="{BB962C8B-B14F-4D97-AF65-F5344CB8AC3E}">
        <p14:creationId xmlns:p14="http://schemas.microsoft.com/office/powerpoint/2010/main" val="597949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4C2869-52AA-F245-93E9-3D8969624921}" type="datetimeFigureOut">
              <a:rPr lang="en-US" smtClean="0"/>
              <a:t>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7614E7-39B1-A440-BC55-273293F319F4}" type="slidenum">
              <a:rPr lang="en-US" smtClean="0"/>
              <a:t>‹#›</a:t>
            </a:fld>
            <a:endParaRPr lang="en-US"/>
          </a:p>
        </p:txBody>
      </p:sp>
    </p:spTree>
    <p:extLst>
      <p:ext uri="{BB962C8B-B14F-4D97-AF65-F5344CB8AC3E}">
        <p14:creationId xmlns:p14="http://schemas.microsoft.com/office/powerpoint/2010/main" val="2094460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4C2869-52AA-F245-93E9-3D8969624921}" type="datetimeFigureOut">
              <a:rPr lang="en-US" smtClean="0"/>
              <a:t>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7614E7-39B1-A440-BC55-273293F319F4}" type="slidenum">
              <a:rPr lang="en-US" smtClean="0"/>
              <a:t>‹#›</a:t>
            </a:fld>
            <a:endParaRPr lang="en-US"/>
          </a:p>
        </p:txBody>
      </p:sp>
    </p:spTree>
    <p:extLst>
      <p:ext uri="{BB962C8B-B14F-4D97-AF65-F5344CB8AC3E}">
        <p14:creationId xmlns:p14="http://schemas.microsoft.com/office/powerpoint/2010/main" val="1723037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4C2869-52AA-F245-93E9-3D8969624921}" type="datetimeFigureOut">
              <a:rPr lang="en-US" smtClean="0"/>
              <a:t>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7614E7-39B1-A440-BC55-273293F319F4}" type="slidenum">
              <a:rPr lang="en-US" smtClean="0"/>
              <a:t>‹#›</a:t>
            </a:fld>
            <a:endParaRPr lang="en-US"/>
          </a:p>
        </p:txBody>
      </p:sp>
    </p:spTree>
    <p:extLst>
      <p:ext uri="{BB962C8B-B14F-4D97-AF65-F5344CB8AC3E}">
        <p14:creationId xmlns:p14="http://schemas.microsoft.com/office/powerpoint/2010/main" val="2003634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4C2869-52AA-F245-93E9-3D8969624921}" type="datetimeFigureOut">
              <a:rPr lang="en-US" smtClean="0"/>
              <a:t>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7614E7-39B1-A440-BC55-273293F319F4}" type="slidenum">
              <a:rPr lang="en-US" smtClean="0"/>
              <a:t>‹#›</a:t>
            </a:fld>
            <a:endParaRPr lang="en-US"/>
          </a:p>
        </p:txBody>
      </p:sp>
    </p:spTree>
    <p:extLst>
      <p:ext uri="{BB962C8B-B14F-4D97-AF65-F5344CB8AC3E}">
        <p14:creationId xmlns:p14="http://schemas.microsoft.com/office/powerpoint/2010/main" val="420144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04C2869-52AA-F245-93E9-3D8969624921}" type="datetimeFigureOut">
              <a:rPr lang="en-US" smtClean="0"/>
              <a:t>11/8/19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7614E7-39B1-A440-BC55-273293F319F4}" type="slidenum">
              <a:rPr lang="en-US" smtClean="0"/>
              <a:t>‹#›</a:t>
            </a:fld>
            <a:endParaRPr lang="en-US"/>
          </a:p>
        </p:txBody>
      </p:sp>
    </p:spTree>
    <p:extLst>
      <p:ext uri="{BB962C8B-B14F-4D97-AF65-F5344CB8AC3E}">
        <p14:creationId xmlns:p14="http://schemas.microsoft.com/office/powerpoint/2010/main" val="2995410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04C2869-52AA-F245-93E9-3D8969624921}" type="datetimeFigureOut">
              <a:rPr lang="en-US" smtClean="0"/>
              <a:t>11/8/19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7614E7-39B1-A440-BC55-273293F319F4}" type="slidenum">
              <a:rPr lang="en-US" smtClean="0"/>
              <a:t>‹#›</a:t>
            </a:fld>
            <a:endParaRPr lang="en-US"/>
          </a:p>
        </p:txBody>
      </p:sp>
    </p:spTree>
    <p:extLst>
      <p:ext uri="{BB962C8B-B14F-4D97-AF65-F5344CB8AC3E}">
        <p14:creationId xmlns:p14="http://schemas.microsoft.com/office/powerpoint/2010/main" val="2725224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04C2869-52AA-F245-93E9-3D8969624921}" type="datetimeFigureOut">
              <a:rPr lang="en-US" smtClean="0"/>
              <a:t>11/8/19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7614E7-39B1-A440-BC55-273293F319F4}" type="slidenum">
              <a:rPr lang="en-US" smtClean="0"/>
              <a:t>‹#›</a:t>
            </a:fld>
            <a:endParaRPr lang="en-US"/>
          </a:p>
        </p:txBody>
      </p:sp>
    </p:spTree>
    <p:extLst>
      <p:ext uri="{BB962C8B-B14F-4D97-AF65-F5344CB8AC3E}">
        <p14:creationId xmlns:p14="http://schemas.microsoft.com/office/powerpoint/2010/main" val="2922681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4C2869-52AA-F245-93E9-3D8969624921}" type="datetimeFigureOut">
              <a:rPr lang="en-US" smtClean="0"/>
              <a:t>11/8/19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7614E7-39B1-A440-BC55-273293F319F4}" type="slidenum">
              <a:rPr lang="en-US" smtClean="0"/>
              <a:t>‹#›</a:t>
            </a:fld>
            <a:endParaRPr lang="en-US"/>
          </a:p>
        </p:txBody>
      </p:sp>
    </p:spTree>
    <p:extLst>
      <p:ext uri="{BB962C8B-B14F-4D97-AF65-F5344CB8AC3E}">
        <p14:creationId xmlns:p14="http://schemas.microsoft.com/office/powerpoint/2010/main" val="875982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4C2869-52AA-F245-93E9-3D8969624921}" type="datetimeFigureOut">
              <a:rPr lang="en-US" smtClean="0"/>
              <a:t>11/8/19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7614E7-39B1-A440-BC55-273293F319F4}" type="slidenum">
              <a:rPr lang="en-US" smtClean="0"/>
              <a:t>‹#›</a:t>
            </a:fld>
            <a:endParaRPr lang="en-US"/>
          </a:p>
        </p:txBody>
      </p:sp>
    </p:spTree>
    <p:extLst>
      <p:ext uri="{BB962C8B-B14F-4D97-AF65-F5344CB8AC3E}">
        <p14:creationId xmlns:p14="http://schemas.microsoft.com/office/powerpoint/2010/main" val="1655174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4C2869-52AA-F245-93E9-3D8969624921}" type="datetimeFigureOut">
              <a:rPr lang="en-US" smtClean="0"/>
              <a:t>11/8/19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7614E7-39B1-A440-BC55-273293F319F4}" type="slidenum">
              <a:rPr lang="en-US" smtClean="0"/>
              <a:t>‹#›</a:t>
            </a:fld>
            <a:endParaRPr lang="en-US"/>
          </a:p>
        </p:txBody>
      </p:sp>
    </p:spTree>
    <p:extLst>
      <p:ext uri="{BB962C8B-B14F-4D97-AF65-F5344CB8AC3E}">
        <p14:creationId xmlns:p14="http://schemas.microsoft.com/office/powerpoint/2010/main" val="2854112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C2869-52AA-F245-93E9-3D8969624921}" type="datetimeFigureOut">
              <a:rPr lang="en-US" smtClean="0"/>
              <a:t>11/8/19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7614E7-39B1-A440-BC55-273293F319F4}" type="slidenum">
              <a:rPr lang="en-US" smtClean="0"/>
              <a:t>‹#›</a:t>
            </a:fld>
            <a:endParaRPr lang="en-US"/>
          </a:p>
        </p:txBody>
      </p:sp>
    </p:spTree>
    <p:extLst>
      <p:ext uri="{BB962C8B-B14F-4D97-AF65-F5344CB8AC3E}">
        <p14:creationId xmlns:p14="http://schemas.microsoft.com/office/powerpoint/2010/main" val="30717395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emf"/><Relationship Id="rId4" Type="http://schemas.microsoft.com/office/2007/relationships/hdphoto" Target="../media/hdphoto1.wdp"/></Relationships>
</file>

<file path=ppt/slides/_rels/slide3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70000"/>
            <a:ext cx="6324600" cy="2345060"/>
          </a:xfrm>
        </p:spPr>
        <p:style>
          <a:lnRef idx="0">
            <a:schemeClr val="accent1"/>
          </a:lnRef>
          <a:fillRef idx="3">
            <a:schemeClr val="accent1"/>
          </a:fillRef>
          <a:effectRef idx="3">
            <a:schemeClr val="accent1"/>
          </a:effectRef>
          <a:fontRef idx="minor">
            <a:schemeClr val="lt1"/>
          </a:fontRef>
        </p:style>
        <p:txBody>
          <a:bodyPr>
            <a:normAutofit fontScale="90000"/>
          </a:bodyPr>
          <a:lstStyle/>
          <a:p>
            <a:br>
              <a:rPr lang="en-US" dirty="0"/>
            </a:br>
            <a:r>
              <a:rPr lang="en-US" b="1" dirty="0">
                <a:solidFill>
                  <a:srgbClr val="FF0000"/>
                </a:solidFill>
              </a:rPr>
              <a:t>Accreditation, Viability and Continuous Improvement</a:t>
            </a:r>
            <a:br>
              <a:rPr lang="en-US" b="1" dirty="0">
                <a:solidFill>
                  <a:srgbClr val="FF0000"/>
                </a:solidFill>
              </a:rPr>
            </a:br>
            <a:r>
              <a:rPr lang="en-US" sz="3200" b="1" dirty="0">
                <a:solidFill>
                  <a:schemeClr val="bg1"/>
                </a:solidFill>
              </a:rPr>
              <a:t>A Guide for Accreditation Teams</a:t>
            </a:r>
            <a:br>
              <a:rPr lang="en-US" dirty="0">
                <a:solidFill>
                  <a:schemeClr val="bg1"/>
                </a:solidFill>
              </a:rPr>
            </a:br>
            <a:endParaRPr lang="en-US" dirty="0">
              <a:solidFill>
                <a:schemeClr val="bg1"/>
              </a:solidFill>
            </a:endParaRPr>
          </a:p>
        </p:txBody>
      </p:sp>
      <p:sp>
        <p:nvSpPr>
          <p:cNvPr id="3" name="Subtitle 2"/>
          <p:cNvSpPr>
            <a:spLocks noGrp="1"/>
          </p:cNvSpPr>
          <p:nvPr>
            <p:ph type="subTitle" idx="1"/>
          </p:nvPr>
        </p:nvSpPr>
        <p:spPr>
          <a:xfrm>
            <a:off x="7010400" y="1790041"/>
            <a:ext cx="1981200" cy="2337459"/>
          </a:xfrm>
        </p:spPr>
        <p:txBody>
          <a:bodyPr>
            <a:normAutofit fontScale="70000" lnSpcReduction="20000"/>
          </a:bodyPr>
          <a:lstStyle/>
          <a:p>
            <a:r>
              <a:rPr lang="en-US" sz="2200" b="1" dirty="0">
                <a:solidFill>
                  <a:srgbClr val="3366FF"/>
                </a:solidFill>
              </a:rPr>
              <a:t>CEASD Conference</a:t>
            </a:r>
          </a:p>
          <a:p>
            <a:r>
              <a:rPr lang="en-US" sz="2200" b="1" dirty="0">
                <a:solidFill>
                  <a:srgbClr val="3366FF"/>
                </a:solidFill>
              </a:rPr>
              <a:t>Hartford, Ct.</a:t>
            </a:r>
          </a:p>
          <a:p>
            <a:r>
              <a:rPr lang="en-US" sz="2200" b="1" dirty="0">
                <a:solidFill>
                  <a:srgbClr val="3366FF"/>
                </a:solidFill>
              </a:rPr>
              <a:t>April 28, 2012</a:t>
            </a:r>
          </a:p>
          <a:p>
            <a:r>
              <a:rPr lang="en-US" sz="2200" b="1" dirty="0">
                <a:solidFill>
                  <a:srgbClr val="3366FF"/>
                </a:solidFill>
              </a:rPr>
              <a:t>Revised August 2016</a:t>
            </a:r>
          </a:p>
          <a:p>
            <a:r>
              <a:rPr lang="en-US" sz="2200" b="1" dirty="0">
                <a:solidFill>
                  <a:srgbClr val="3366FF"/>
                </a:solidFill>
              </a:rPr>
              <a:t>(logo added 2019)</a:t>
            </a:r>
          </a:p>
          <a:p>
            <a:endParaRPr lang="en-US" sz="2200" b="1" dirty="0">
              <a:solidFill>
                <a:srgbClr val="3366FF"/>
              </a:solidFill>
            </a:endParaRPr>
          </a:p>
          <a:p>
            <a:r>
              <a:rPr lang="en-US" sz="2200" b="1" dirty="0">
                <a:solidFill>
                  <a:srgbClr val="3366FF"/>
                </a:solidFill>
              </a:rPr>
              <a:t>Claire </a:t>
            </a:r>
            <a:r>
              <a:rPr lang="en-US" sz="2200" b="1" dirty="0" err="1">
                <a:solidFill>
                  <a:srgbClr val="3366FF"/>
                </a:solidFill>
              </a:rPr>
              <a:t>Bugen</a:t>
            </a:r>
            <a:r>
              <a:rPr lang="en-US" sz="2200" b="1" dirty="0">
                <a:solidFill>
                  <a:srgbClr val="3366FF"/>
                </a:solidFill>
              </a:rPr>
              <a:t> </a:t>
            </a:r>
          </a:p>
          <a:p>
            <a:r>
              <a:rPr lang="en-US" sz="2200" b="1" dirty="0">
                <a:solidFill>
                  <a:srgbClr val="3366FF"/>
                </a:solidFill>
              </a:rPr>
              <a:t>and </a:t>
            </a:r>
          </a:p>
          <a:p>
            <a:r>
              <a:rPr lang="en-US" sz="2200" b="1" dirty="0">
                <a:solidFill>
                  <a:srgbClr val="3366FF"/>
                </a:solidFill>
              </a:rPr>
              <a:t>Joe Finnegan</a:t>
            </a:r>
          </a:p>
          <a:p>
            <a:endParaRPr lang="en-US" dirty="0"/>
          </a:p>
        </p:txBody>
      </p:sp>
      <p:pic>
        <p:nvPicPr>
          <p:cNvPr id="6" name="Picture 5">
            <a:extLst>
              <a:ext uri="{FF2B5EF4-FFF2-40B4-BE49-F238E27FC236}">
                <a16:creationId xmlns:a16="http://schemas.microsoft.com/office/drawing/2014/main" id="{BB0BD38C-E5B3-F44F-9BAD-685057E06BA9}"/>
              </a:ext>
            </a:extLst>
          </p:cNvPr>
          <p:cNvPicPr>
            <a:picLocks noChangeAspect="1"/>
          </p:cNvPicPr>
          <p:nvPr/>
        </p:nvPicPr>
        <p:blipFill>
          <a:blip r:embed="rId2"/>
          <a:stretch>
            <a:fillRect/>
          </a:stretch>
        </p:blipFill>
        <p:spPr>
          <a:xfrm>
            <a:off x="3473852" y="4127500"/>
            <a:ext cx="2057400" cy="1955800"/>
          </a:xfrm>
          <a:prstGeom prst="rect">
            <a:avLst/>
          </a:prstGeom>
        </p:spPr>
      </p:pic>
    </p:spTree>
    <p:extLst>
      <p:ext uri="{BB962C8B-B14F-4D97-AF65-F5344CB8AC3E}">
        <p14:creationId xmlns:p14="http://schemas.microsoft.com/office/powerpoint/2010/main" val="727597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FF0000"/>
                </a:solidFill>
              </a:rPr>
              <a:t>Indicators</a:t>
            </a:r>
          </a:p>
        </p:txBody>
      </p:sp>
      <p:sp>
        <p:nvSpPr>
          <p:cNvPr id="3" name="Content Placeholder 2"/>
          <p:cNvSpPr>
            <a:spLocks noGrp="1"/>
          </p:cNvSpPr>
          <p:nvPr>
            <p:ph idx="1"/>
          </p:nvPr>
        </p:nvSpPr>
        <p:spPr>
          <a:xfrm>
            <a:off x="380999" y="2197099"/>
            <a:ext cx="8407893" cy="3929379"/>
          </a:xfrm>
        </p:spPr>
        <p:txBody>
          <a:bodyPr>
            <a:noAutofit/>
          </a:bodyPr>
          <a:lstStyle/>
          <a:p>
            <a:r>
              <a:rPr lang="en-US" sz="4000" b="1" dirty="0">
                <a:solidFill>
                  <a:srgbClr val="3366FF"/>
                </a:solidFill>
              </a:rPr>
              <a:t>Indicators are operational definitions or descriptions of exemplary practices and processes.  Together, the indicators provide a comprehensive picture of each standard.</a:t>
            </a:r>
          </a:p>
        </p:txBody>
      </p:sp>
      <p:pic>
        <p:nvPicPr>
          <p:cNvPr id="5" name="Picture 4">
            <a:extLst>
              <a:ext uri="{FF2B5EF4-FFF2-40B4-BE49-F238E27FC236}">
                <a16:creationId xmlns:a16="http://schemas.microsoft.com/office/drawing/2014/main" id="{B0110555-E712-D84F-89E7-691089C133EA}"/>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3570825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rPr>
              <a:t>Requirements for Accreditation</a:t>
            </a:r>
          </a:p>
        </p:txBody>
      </p:sp>
      <p:sp>
        <p:nvSpPr>
          <p:cNvPr id="3" name="Content Placeholder 2"/>
          <p:cNvSpPr>
            <a:spLocks noGrp="1"/>
          </p:cNvSpPr>
          <p:nvPr>
            <p:ph idx="1"/>
          </p:nvPr>
        </p:nvSpPr>
        <p:spPr>
          <a:xfrm>
            <a:off x="380999" y="1993899"/>
            <a:ext cx="8407893" cy="4132579"/>
          </a:xfrm>
        </p:spPr>
        <p:txBody>
          <a:bodyPr>
            <a:normAutofit/>
          </a:bodyPr>
          <a:lstStyle/>
          <a:p>
            <a:pPr marL="514350" indent="-514350">
              <a:buAutoNum type="arabicPeriod"/>
            </a:pPr>
            <a:r>
              <a:rPr lang="en-US" sz="4000" b="1" dirty="0">
                <a:solidFill>
                  <a:srgbClr val="3366FF"/>
                </a:solidFill>
              </a:rPr>
              <a:t>Meet the CEASD Accreditation Standards.</a:t>
            </a:r>
          </a:p>
          <a:p>
            <a:pPr marL="514350" indent="-514350">
              <a:buAutoNum type="arabicPeriod"/>
            </a:pPr>
            <a:r>
              <a:rPr lang="en-US" sz="4000" b="1" dirty="0">
                <a:solidFill>
                  <a:srgbClr val="3366FF"/>
                </a:solidFill>
              </a:rPr>
              <a:t>Engage in continuous improvement.</a:t>
            </a:r>
          </a:p>
          <a:p>
            <a:pPr marL="514350" indent="-514350">
              <a:buAutoNum type="arabicPeriod"/>
            </a:pPr>
            <a:r>
              <a:rPr lang="en-US" sz="4000" b="1" dirty="0">
                <a:solidFill>
                  <a:srgbClr val="3366FF"/>
                </a:solidFill>
              </a:rPr>
              <a:t>Demonstrate quality assurance through a peer review site team visit. </a:t>
            </a:r>
          </a:p>
          <a:p>
            <a:endParaRPr lang="en-US" sz="4000" b="1" dirty="0">
              <a:solidFill>
                <a:srgbClr val="3366FF"/>
              </a:solidFill>
            </a:endParaRPr>
          </a:p>
        </p:txBody>
      </p:sp>
      <p:pic>
        <p:nvPicPr>
          <p:cNvPr id="5" name="Picture 4">
            <a:extLst>
              <a:ext uri="{FF2B5EF4-FFF2-40B4-BE49-F238E27FC236}">
                <a16:creationId xmlns:a16="http://schemas.microsoft.com/office/drawing/2014/main" id="{41F3445C-F652-4746-BC0B-10498BC62E7F}"/>
              </a:ext>
            </a:extLst>
          </p:cNvPr>
          <p:cNvPicPr>
            <a:picLocks noChangeAspect="1"/>
          </p:cNvPicPr>
          <p:nvPr/>
        </p:nvPicPr>
        <p:blipFill>
          <a:blip r:embed="rId3"/>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3150104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1300"/>
            <a:ext cx="8534400" cy="1168941"/>
          </a:xfrm>
        </p:spPr>
        <p:txBody>
          <a:bodyPr>
            <a:normAutofit fontScale="90000"/>
          </a:bodyPr>
          <a:lstStyle/>
          <a:p>
            <a:r>
              <a:rPr lang="en-US" b="1" dirty="0">
                <a:solidFill>
                  <a:srgbClr val="FF0000"/>
                </a:solidFill>
              </a:rPr>
              <a:t> </a:t>
            </a:r>
            <a:r>
              <a:rPr lang="en-US" sz="4000" b="1" dirty="0">
                <a:solidFill>
                  <a:srgbClr val="FF0000"/>
                </a:solidFill>
              </a:rPr>
              <a:t>Organizational Structure for the Self-study</a:t>
            </a:r>
          </a:p>
        </p:txBody>
      </p:sp>
      <p:sp>
        <p:nvSpPr>
          <p:cNvPr id="3" name="Content Placeholder 2"/>
          <p:cNvSpPr>
            <a:spLocks noGrp="1"/>
          </p:cNvSpPr>
          <p:nvPr>
            <p:ph idx="1"/>
          </p:nvPr>
        </p:nvSpPr>
        <p:spPr>
          <a:xfrm>
            <a:off x="380999" y="1625601"/>
            <a:ext cx="8407893" cy="4500878"/>
          </a:xfrm>
        </p:spPr>
        <p:txBody>
          <a:bodyPr>
            <a:normAutofit/>
          </a:bodyPr>
          <a:lstStyle/>
          <a:p>
            <a:r>
              <a:rPr lang="en-US" sz="2800" b="1" dirty="0">
                <a:solidFill>
                  <a:srgbClr val="3366FF"/>
                </a:solidFill>
              </a:rPr>
              <a:t>Varies—some protocols more prescriptive than others.</a:t>
            </a:r>
          </a:p>
          <a:p>
            <a:r>
              <a:rPr lang="en-US" sz="2800" b="1" dirty="0">
                <a:solidFill>
                  <a:srgbClr val="3366FF"/>
                </a:solidFill>
              </a:rPr>
              <a:t>Typically one large planning team, sometimes with prescribed internal coordinators, representatives from each part of the school.</a:t>
            </a:r>
          </a:p>
          <a:p>
            <a:r>
              <a:rPr lang="en-US" sz="2800" b="1" dirty="0">
                <a:solidFill>
                  <a:srgbClr val="3366FF"/>
                </a:solidFill>
              </a:rPr>
              <a:t>Action Teams, or Goal Teams, or Standards Teams—whatever group documents and writes report on that Standard or goal.</a:t>
            </a:r>
          </a:p>
          <a:p>
            <a:r>
              <a:rPr lang="en-US" sz="2800" b="1" dirty="0">
                <a:solidFill>
                  <a:srgbClr val="FF0000"/>
                </a:solidFill>
              </a:rPr>
              <a:t>As inclusive as possible.</a:t>
            </a:r>
          </a:p>
        </p:txBody>
      </p:sp>
      <p:pic>
        <p:nvPicPr>
          <p:cNvPr id="5" name="Picture 4">
            <a:extLst>
              <a:ext uri="{FF2B5EF4-FFF2-40B4-BE49-F238E27FC236}">
                <a16:creationId xmlns:a16="http://schemas.microsoft.com/office/drawing/2014/main" id="{248E2BD6-5BC7-964E-92FC-9674631CEC04}"/>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2698283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FF0000"/>
                </a:solidFill>
              </a:rPr>
              <a:t>Timelines</a:t>
            </a:r>
          </a:p>
        </p:txBody>
      </p:sp>
      <p:sp>
        <p:nvSpPr>
          <p:cNvPr id="3" name="Content Placeholder 2"/>
          <p:cNvSpPr>
            <a:spLocks noGrp="1"/>
          </p:cNvSpPr>
          <p:nvPr>
            <p:ph idx="1"/>
          </p:nvPr>
        </p:nvSpPr>
        <p:spPr>
          <a:xfrm>
            <a:off x="380999" y="2311399"/>
            <a:ext cx="8407893" cy="3815079"/>
          </a:xfrm>
        </p:spPr>
        <p:txBody>
          <a:bodyPr>
            <a:normAutofit/>
          </a:bodyPr>
          <a:lstStyle/>
          <a:p>
            <a:r>
              <a:rPr lang="en-US" sz="4800" b="1" dirty="0">
                <a:solidFill>
                  <a:srgbClr val="3366FF"/>
                </a:solidFill>
              </a:rPr>
              <a:t>Minimum of one to one and a half years of self-study.</a:t>
            </a:r>
          </a:p>
          <a:p>
            <a:r>
              <a:rPr lang="en-US" sz="4800" b="1" dirty="0">
                <a:solidFill>
                  <a:srgbClr val="3366FF"/>
                </a:solidFill>
              </a:rPr>
              <a:t>Sample Organizational Timeline/Schedule.</a:t>
            </a:r>
          </a:p>
        </p:txBody>
      </p:sp>
      <p:pic>
        <p:nvPicPr>
          <p:cNvPr id="5" name="Picture 4">
            <a:extLst>
              <a:ext uri="{FF2B5EF4-FFF2-40B4-BE49-F238E27FC236}">
                <a16:creationId xmlns:a16="http://schemas.microsoft.com/office/drawing/2014/main" id="{95D0838D-2C93-C244-A8DA-CEF2A40DE3A4}"/>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4256720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rgbClr val="FF0000"/>
                </a:solidFill>
              </a:rPr>
              <a:t>Timelines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33509379"/>
              </p:ext>
            </p:extLst>
          </p:nvPr>
        </p:nvGraphicFramePr>
        <p:xfrm>
          <a:off x="380999" y="1761742"/>
          <a:ext cx="8559801" cy="48168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2346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graphicEl>
                                              <a:dgm id="{8C0524A6-DCA1-4547-883A-DCD5AFEDB0AC}"/>
                                            </p:graphicEl>
                                          </p:spTgt>
                                        </p:tgtEl>
                                        <p:attrNameLst>
                                          <p:attrName>style.visibility</p:attrName>
                                        </p:attrNameLst>
                                      </p:cBhvr>
                                      <p:to>
                                        <p:strVal val="visible"/>
                                      </p:to>
                                    </p:set>
                                    <p:animEffect transition="in" filter="dissolve">
                                      <p:cBhvr>
                                        <p:cTn id="7" dur="500"/>
                                        <p:tgtEl>
                                          <p:spTgt spid="5">
                                            <p:graphicEl>
                                              <a:dgm id="{8C0524A6-DCA1-4547-883A-DCD5AFEDB0A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graphicEl>
                                              <a:dgm id="{6DCBE28E-5560-AE4E-AE89-DD1994E6E748}"/>
                                            </p:graphicEl>
                                          </p:spTgt>
                                        </p:tgtEl>
                                        <p:attrNameLst>
                                          <p:attrName>style.visibility</p:attrName>
                                        </p:attrNameLst>
                                      </p:cBhvr>
                                      <p:to>
                                        <p:strVal val="visible"/>
                                      </p:to>
                                    </p:set>
                                    <p:animEffect transition="in" filter="dissolve">
                                      <p:cBhvr>
                                        <p:cTn id="12" dur="500"/>
                                        <p:tgtEl>
                                          <p:spTgt spid="5">
                                            <p:graphicEl>
                                              <a:dgm id="{6DCBE28E-5560-AE4E-AE89-DD1994E6E748}"/>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graphicEl>
                                              <a:dgm id="{017A6B44-0D69-D649-8052-C5A4EC5A572A}"/>
                                            </p:graphicEl>
                                          </p:spTgt>
                                        </p:tgtEl>
                                        <p:attrNameLst>
                                          <p:attrName>style.visibility</p:attrName>
                                        </p:attrNameLst>
                                      </p:cBhvr>
                                      <p:to>
                                        <p:strVal val="visible"/>
                                      </p:to>
                                    </p:set>
                                    <p:animEffect transition="in" filter="dissolve">
                                      <p:cBhvr>
                                        <p:cTn id="17" dur="500"/>
                                        <p:tgtEl>
                                          <p:spTgt spid="5">
                                            <p:graphicEl>
                                              <a:dgm id="{017A6B44-0D69-D649-8052-C5A4EC5A572A}"/>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graphicEl>
                                              <a:dgm id="{AEE86B5B-E1DE-874E-AD37-712F977FE220}"/>
                                            </p:graphicEl>
                                          </p:spTgt>
                                        </p:tgtEl>
                                        <p:attrNameLst>
                                          <p:attrName>style.visibility</p:attrName>
                                        </p:attrNameLst>
                                      </p:cBhvr>
                                      <p:to>
                                        <p:strVal val="visible"/>
                                      </p:to>
                                    </p:set>
                                    <p:animEffect transition="in" filter="dissolve">
                                      <p:cBhvr>
                                        <p:cTn id="22" dur="500"/>
                                        <p:tgtEl>
                                          <p:spTgt spid="5">
                                            <p:graphicEl>
                                              <a:dgm id="{AEE86B5B-E1DE-874E-AD37-712F977FE220}"/>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
                                            <p:graphicEl>
                                              <a:dgm id="{E2EF0E13-EC4F-1047-9322-64D67758F630}"/>
                                            </p:graphicEl>
                                          </p:spTgt>
                                        </p:tgtEl>
                                        <p:attrNameLst>
                                          <p:attrName>style.visibility</p:attrName>
                                        </p:attrNameLst>
                                      </p:cBhvr>
                                      <p:to>
                                        <p:strVal val="visible"/>
                                      </p:to>
                                    </p:set>
                                    <p:animEffect transition="in" filter="dissolve">
                                      <p:cBhvr>
                                        <p:cTn id="27" dur="500"/>
                                        <p:tgtEl>
                                          <p:spTgt spid="5">
                                            <p:graphicEl>
                                              <a:dgm id="{E2EF0E13-EC4F-1047-9322-64D67758F630}"/>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graphicEl>
                                              <a:dgm id="{8BB72794-356B-7745-89FA-940FF1C7EF8D}"/>
                                            </p:graphicEl>
                                          </p:spTgt>
                                        </p:tgtEl>
                                        <p:attrNameLst>
                                          <p:attrName>style.visibility</p:attrName>
                                        </p:attrNameLst>
                                      </p:cBhvr>
                                      <p:to>
                                        <p:strVal val="visible"/>
                                      </p:to>
                                    </p:set>
                                    <p:animEffect transition="in" filter="dissolve">
                                      <p:cBhvr>
                                        <p:cTn id="32" dur="500"/>
                                        <p:tgtEl>
                                          <p:spTgt spid="5">
                                            <p:graphicEl>
                                              <a:dgm id="{8BB72794-356B-7745-89FA-940FF1C7EF8D}"/>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
                                            <p:graphicEl>
                                              <a:dgm id="{F801A556-5AB1-714D-B3FC-3C86707BDE19}"/>
                                            </p:graphicEl>
                                          </p:spTgt>
                                        </p:tgtEl>
                                        <p:attrNameLst>
                                          <p:attrName>style.visibility</p:attrName>
                                        </p:attrNameLst>
                                      </p:cBhvr>
                                      <p:to>
                                        <p:strVal val="visible"/>
                                      </p:to>
                                    </p:set>
                                    <p:animEffect transition="in" filter="dissolve">
                                      <p:cBhvr>
                                        <p:cTn id="37" dur="500"/>
                                        <p:tgtEl>
                                          <p:spTgt spid="5">
                                            <p:graphicEl>
                                              <a:dgm id="{F801A556-5AB1-714D-B3FC-3C86707BDE19}"/>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
                                            <p:graphicEl>
                                              <a:dgm id="{6A18202E-3C02-654C-8AE7-F27D70E82D3E}"/>
                                            </p:graphicEl>
                                          </p:spTgt>
                                        </p:tgtEl>
                                        <p:attrNameLst>
                                          <p:attrName>style.visibility</p:attrName>
                                        </p:attrNameLst>
                                      </p:cBhvr>
                                      <p:to>
                                        <p:strVal val="visible"/>
                                      </p:to>
                                    </p:set>
                                    <p:animEffect transition="in" filter="dissolve">
                                      <p:cBhvr>
                                        <p:cTn id="42" dur="500"/>
                                        <p:tgtEl>
                                          <p:spTgt spid="5">
                                            <p:graphicEl>
                                              <a:dgm id="{6A18202E-3C02-654C-8AE7-F27D70E82D3E}"/>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
                                            <p:graphicEl>
                                              <a:dgm id="{3CE6309E-E833-6C4B-8EE0-9E127CEC4E39}"/>
                                            </p:graphicEl>
                                          </p:spTgt>
                                        </p:tgtEl>
                                        <p:attrNameLst>
                                          <p:attrName>style.visibility</p:attrName>
                                        </p:attrNameLst>
                                      </p:cBhvr>
                                      <p:to>
                                        <p:strVal val="visible"/>
                                      </p:to>
                                    </p:set>
                                    <p:animEffect transition="in" filter="dissolve">
                                      <p:cBhvr>
                                        <p:cTn id="47" dur="500"/>
                                        <p:tgtEl>
                                          <p:spTgt spid="5">
                                            <p:graphicEl>
                                              <a:dgm id="{3CE6309E-E833-6C4B-8EE0-9E127CEC4E39}"/>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
                                            <p:graphicEl>
                                              <a:dgm id="{89F0B6B4-A9D3-DF40-B45F-336F85E43AD9}"/>
                                            </p:graphicEl>
                                          </p:spTgt>
                                        </p:tgtEl>
                                        <p:attrNameLst>
                                          <p:attrName>style.visibility</p:attrName>
                                        </p:attrNameLst>
                                      </p:cBhvr>
                                      <p:to>
                                        <p:strVal val="visible"/>
                                      </p:to>
                                    </p:set>
                                    <p:animEffect transition="in" filter="dissolve">
                                      <p:cBhvr>
                                        <p:cTn id="52" dur="500"/>
                                        <p:tgtEl>
                                          <p:spTgt spid="5">
                                            <p:graphicEl>
                                              <a:dgm id="{89F0B6B4-A9D3-DF40-B45F-336F85E43AD9}"/>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
                                            <p:graphicEl>
                                              <a:dgm id="{E3159BDD-525F-384E-9E22-E98F1E2CD8BC}"/>
                                            </p:graphicEl>
                                          </p:spTgt>
                                        </p:tgtEl>
                                        <p:attrNameLst>
                                          <p:attrName>style.visibility</p:attrName>
                                        </p:attrNameLst>
                                      </p:cBhvr>
                                      <p:to>
                                        <p:strVal val="visible"/>
                                      </p:to>
                                    </p:set>
                                    <p:animEffect transition="in" filter="dissolve">
                                      <p:cBhvr>
                                        <p:cTn id="57" dur="500"/>
                                        <p:tgtEl>
                                          <p:spTgt spid="5">
                                            <p:graphicEl>
                                              <a:dgm id="{E3159BDD-525F-384E-9E22-E98F1E2CD8B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FF0000"/>
                </a:solidFill>
              </a:rPr>
              <a:t>Final Self-Study Document</a:t>
            </a:r>
          </a:p>
        </p:txBody>
      </p:sp>
      <p:sp>
        <p:nvSpPr>
          <p:cNvPr id="3" name="Content Placeholder 2"/>
          <p:cNvSpPr>
            <a:spLocks noGrp="1"/>
          </p:cNvSpPr>
          <p:nvPr>
            <p:ph idx="1"/>
          </p:nvPr>
        </p:nvSpPr>
        <p:spPr>
          <a:xfrm>
            <a:off x="380999" y="1719071"/>
            <a:ext cx="8407893" cy="2954529"/>
          </a:xfrm>
        </p:spPr>
        <p:txBody>
          <a:bodyPr>
            <a:noAutofit/>
          </a:bodyPr>
          <a:lstStyle/>
          <a:p>
            <a:r>
              <a:rPr lang="en-US" b="1" dirty="0">
                <a:solidFill>
                  <a:srgbClr val="3366FF"/>
                </a:solidFill>
              </a:rPr>
              <a:t>Should tell a story</a:t>
            </a:r>
          </a:p>
          <a:p>
            <a:pPr lvl="1"/>
            <a:r>
              <a:rPr lang="en-US" sz="3200" b="1" dirty="0">
                <a:solidFill>
                  <a:srgbClr val="3366FF"/>
                </a:solidFill>
              </a:rPr>
              <a:t>Context of the School</a:t>
            </a:r>
          </a:p>
          <a:p>
            <a:pPr lvl="1"/>
            <a:r>
              <a:rPr lang="en-US" sz="3200" b="1" dirty="0">
                <a:solidFill>
                  <a:srgbClr val="3366FF"/>
                </a:solidFill>
              </a:rPr>
              <a:t>Standards for Accreditation</a:t>
            </a:r>
          </a:p>
          <a:p>
            <a:pPr lvl="1"/>
            <a:r>
              <a:rPr lang="en-US" sz="3200" b="1" dirty="0">
                <a:solidFill>
                  <a:srgbClr val="3366FF"/>
                </a:solidFill>
              </a:rPr>
              <a:t>Planning Process</a:t>
            </a:r>
          </a:p>
          <a:p>
            <a:pPr lvl="1"/>
            <a:r>
              <a:rPr lang="en-US" sz="3200" b="1" dirty="0">
                <a:solidFill>
                  <a:srgbClr val="3366FF"/>
                </a:solidFill>
              </a:rPr>
              <a:t>Content of the School Improvement Plan</a:t>
            </a:r>
          </a:p>
        </p:txBody>
      </p:sp>
      <p:sp>
        <p:nvSpPr>
          <p:cNvPr id="4" name="TextBox 3"/>
          <p:cNvSpPr txBox="1"/>
          <p:nvPr/>
        </p:nvSpPr>
        <p:spPr>
          <a:xfrm>
            <a:off x="571500" y="5080000"/>
            <a:ext cx="8089160" cy="830997"/>
          </a:xfrm>
          <a:prstGeom prst="rect">
            <a:avLst/>
          </a:prstGeom>
          <a:noFill/>
        </p:spPr>
        <p:txBody>
          <a:bodyPr wrap="square" rtlCol="0">
            <a:spAutoFit/>
          </a:bodyPr>
          <a:lstStyle/>
          <a:p>
            <a:pPr marL="0" lvl="1" algn="ctr"/>
            <a:r>
              <a:rPr lang="en-US" sz="2400" b="1" dirty="0">
                <a:solidFill>
                  <a:srgbClr val="FF0000"/>
                </a:solidFill>
              </a:rPr>
              <a:t>Due 8 weeks prior to the on-site visit to the National Office.</a:t>
            </a:r>
          </a:p>
          <a:p>
            <a:pPr marL="0" lvl="1" algn="ctr"/>
            <a:r>
              <a:rPr lang="en-US" sz="2400" b="1" dirty="0">
                <a:solidFill>
                  <a:srgbClr val="FF0000"/>
                </a:solidFill>
              </a:rPr>
              <a:t>Sent 4-8 weeks prior to the on-site visit to the Visiting Team.</a:t>
            </a:r>
          </a:p>
        </p:txBody>
      </p:sp>
    </p:spTree>
    <p:extLst>
      <p:ext uri="{BB962C8B-B14F-4D97-AF65-F5344CB8AC3E}">
        <p14:creationId xmlns:p14="http://schemas.microsoft.com/office/powerpoint/2010/main" val="4015355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par>
                          <p:cTn id="24" fill="hold">
                            <p:stCondLst>
                              <p:cond delay="2500"/>
                            </p:stCondLst>
                            <p:childTnLst>
                              <p:par>
                                <p:cTn id="25" presetID="56" presetClass="entr" presetSubtype="0" fill="hold" grpId="0" nodeType="afterEffect">
                                  <p:stCondLst>
                                    <p:cond delay="0"/>
                                  </p:stCondLst>
                                  <p:iterate type="lt">
                                    <p:tmPct val="10000"/>
                                  </p:iterate>
                                  <p:childTnLst>
                                    <p:set>
                                      <p:cBhvr>
                                        <p:cTn id="26" dur="1" fill="hold">
                                          <p:stCondLst>
                                            <p:cond delay="0"/>
                                          </p:stCondLst>
                                        </p:cTn>
                                        <p:tgtEl>
                                          <p:spTgt spid="4"/>
                                        </p:tgtEl>
                                        <p:attrNameLst>
                                          <p:attrName>style.visibility</p:attrName>
                                        </p:attrNameLst>
                                      </p:cBhvr>
                                      <p:to>
                                        <p:strVal val="visible"/>
                                      </p:to>
                                    </p:set>
                                    <p:anim by="(-#ppt_w*2)" calcmode="lin" valueType="num">
                                      <p:cBhvr rctx="PPT">
                                        <p:cTn id="27" dur="500" autoRev="1" fill="hold">
                                          <p:stCondLst>
                                            <p:cond delay="0"/>
                                          </p:stCondLst>
                                        </p:cTn>
                                        <p:tgtEl>
                                          <p:spTgt spid="4"/>
                                        </p:tgtEl>
                                        <p:attrNameLst>
                                          <p:attrName>ppt_w</p:attrName>
                                        </p:attrNameLst>
                                      </p:cBhvr>
                                    </p:anim>
                                    <p:anim by="(#ppt_w*0.50)" calcmode="lin" valueType="num">
                                      <p:cBhvr>
                                        <p:cTn id="28" dur="500" decel="50000" autoRev="1" fill="hold">
                                          <p:stCondLst>
                                            <p:cond delay="0"/>
                                          </p:stCondLst>
                                        </p:cTn>
                                        <p:tgtEl>
                                          <p:spTgt spid="4"/>
                                        </p:tgtEl>
                                        <p:attrNameLst>
                                          <p:attrName>ppt_x</p:attrName>
                                        </p:attrNameLst>
                                      </p:cBhvr>
                                    </p:anim>
                                    <p:anim from="(-#ppt_h/2)" to="(#ppt_y)" calcmode="lin" valueType="num">
                                      <p:cBhvr>
                                        <p:cTn id="29" dur="1000" fill="hold">
                                          <p:stCondLst>
                                            <p:cond delay="0"/>
                                          </p:stCondLst>
                                        </p:cTn>
                                        <p:tgtEl>
                                          <p:spTgt spid="4"/>
                                        </p:tgtEl>
                                        <p:attrNameLst>
                                          <p:attrName>ppt_y</p:attrName>
                                        </p:attrNameLst>
                                      </p:cBhvr>
                                    </p:anim>
                                    <p:animRot by="21600000">
                                      <p:cBhvr>
                                        <p:cTn id="30" dur="1000" fill="hold">
                                          <p:stCondLst>
                                            <p:cond delay="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Selection of the Visiting Team</a:t>
            </a:r>
          </a:p>
        </p:txBody>
      </p:sp>
      <p:sp>
        <p:nvSpPr>
          <p:cNvPr id="3" name="Content Placeholder 2"/>
          <p:cNvSpPr>
            <a:spLocks noGrp="1"/>
          </p:cNvSpPr>
          <p:nvPr>
            <p:ph idx="1"/>
          </p:nvPr>
        </p:nvSpPr>
        <p:spPr>
          <a:xfrm>
            <a:off x="380999" y="2082799"/>
            <a:ext cx="8407893" cy="4043679"/>
          </a:xfrm>
        </p:spPr>
        <p:txBody>
          <a:bodyPr>
            <a:normAutofit fontScale="92500" lnSpcReduction="10000"/>
          </a:bodyPr>
          <a:lstStyle/>
          <a:p>
            <a:r>
              <a:rPr lang="en-US" sz="4800" b="1" dirty="0">
                <a:solidFill>
                  <a:srgbClr val="3366FF"/>
                </a:solidFill>
              </a:rPr>
              <a:t>National Office and Accreditation Chair</a:t>
            </a:r>
          </a:p>
          <a:p>
            <a:r>
              <a:rPr lang="en-US" sz="4800" b="1" dirty="0">
                <a:solidFill>
                  <a:srgbClr val="3366FF"/>
                </a:solidFill>
              </a:rPr>
              <a:t>Limited input from School</a:t>
            </a:r>
          </a:p>
          <a:p>
            <a:r>
              <a:rPr lang="en-US" sz="4800" b="1" dirty="0">
                <a:solidFill>
                  <a:srgbClr val="3366FF"/>
                </a:solidFill>
              </a:rPr>
              <a:t>Three to five members depending on size of school and Regional Team</a:t>
            </a:r>
          </a:p>
          <a:p>
            <a:endParaRPr lang="en-US" sz="3200" dirty="0"/>
          </a:p>
        </p:txBody>
      </p:sp>
      <p:pic>
        <p:nvPicPr>
          <p:cNvPr id="5" name="Picture 4">
            <a:extLst>
              <a:ext uri="{FF2B5EF4-FFF2-40B4-BE49-F238E27FC236}">
                <a16:creationId xmlns:a16="http://schemas.microsoft.com/office/drawing/2014/main" id="{B14F4300-B0A4-2D4D-852E-1C2550927C2B}"/>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1702780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rPr>
              <a:t>Components of the Site Visit</a:t>
            </a:r>
          </a:p>
        </p:txBody>
      </p:sp>
      <p:sp>
        <p:nvSpPr>
          <p:cNvPr id="3" name="Content Placeholder 2"/>
          <p:cNvSpPr>
            <a:spLocks noGrp="1"/>
          </p:cNvSpPr>
          <p:nvPr>
            <p:ph idx="1"/>
          </p:nvPr>
        </p:nvSpPr>
        <p:spPr>
          <a:xfrm>
            <a:off x="380999" y="2070099"/>
            <a:ext cx="8407893" cy="4056379"/>
          </a:xfrm>
        </p:spPr>
        <p:txBody>
          <a:bodyPr>
            <a:normAutofit/>
          </a:bodyPr>
          <a:lstStyle/>
          <a:p>
            <a:r>
              <a:rPr lang="en-US" sz="2800" b="1" dirty="0">
                <a:solidFill>
                  <a:srgbClr val="3366FF"/>
                </a:solidFill>
              </a:rPr>
              <a:t>Artifacts and Exhibits that relate to Standards</a:t>
            </a:r>
          </a:p>
          <a:p>
            <a:r>
              <a:rPr lang="en-US" sz="2800" b="1" dirty="0">
                <a:solidFill>
                  <a:srgbClr val="3366FF"/>
                </a:solidFill>
              </a:rPr>
              <a:t>Schedule approved by the Chair and School</a:t>
            </a:r>
          </a:p>
          <a:p>
            <a:r>
              <a:rPr lang="en-US" sz="2800" b="1" dirty="0">
                <a:solidFill>
                  <a:srgbClr val="3366FF"/>
                </a:solidFill>
              </a:rPr>
              <a:t>Three and a half day visit</a:t>
            </a:r>
          </a:p>
          <a:p>
            <a:r>
              <a:rPr lang="en-US" sz="2800" b="1" dirty="0">
                <a:solidFill>
                  <a:srgbClr val="3366FF"/>
                </a:solidFill>
              </a:rPr>
              <a:t>Typically Sunday through Wednesday</a:t>
            </a:r>
          </a:p>
          <a:p>
            <a:r>
              <a:rPr lang="en-US" sz="2800" b="1" dirty="0">
                <a:solidFill>
                  <a:srgbClr val="3366FF"/>
                </a:solidFill>
              </a:rPr>
              <a:t>Team conducts interviews with administrative leaders, staff, students, parents and other stakeholders, makes professional observations, examines artifacts.</a:t>
            </a:r>
          </a:p>
          <a:p>
            <a:endParaRPr lang="en-US" sz="2800" dirty="0"/>
          </a:p>
          <a:p>
            <a:endParaRPr lang="en-US" sz="2800" dirty="0"/>
          </a:p>
        </p:txBody>
      </p:sp>
      <p:pic>
        <p:nvPicPr>
          <p:cNvPr id="5" name="Picture 4">
            <a:extLst>
              <a:ext uri="{FF2B5EF4-FFF2-40B4-BE49-F238E27FC236}">
                <a16:creationId xmlns:a16="http://schemas.microsoft.com/office/drawing/2014/main" id="{A6193C52-1840-104F-BCF6-99CB42E83022}"/>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1385327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b="1" dirty="0">
                <a:solidFill>
                  <a:srgbClr val="FF0000"/>
                </a:solidFill>
              </a:rPr>
              <a:t>Components of the Site Visit Contd.</a:t>
            </a:r>
          </a:p>
        </p:txBody>
      </p:sp>
      <p:sp>
        <p:nvSpPr>
          <p:cNvPr id="3" name="Content Placeholder 2"/>
          <p:cNvSpPr>
            <a:spLocks noGrp="1"/>
          </p:cNvSpPr>
          <p:nvPr>
            <p:ph idx="1"/>
          </p:nvPr>
        </p:nvSpPr>
        <p:spPr>
          <a:xfrm>
            <a:off x="380999" y="2158999"/>
            <a:ext cx="8407893" cy="3967479"/>
          </a:xfrm>
        </p:spPr>
        <p:txBody>
          <a:bodyPr>
            <a:normAutofit/>
          </a:bodyPr>
          <a:lstStyle/>
          <a:p>
            <a:r>
              <a:rPr lang="en-US" b="1" dirty="0">
                <a:solidFill>
                  <a:srgbClr val="3366FF"/>
                </a:solidFill>
              </a:rPr>
              <a:t>Team engages in professional deliberations.</a:t>
            </a:r>
          </a:p>
          <a:p>
            <a:r>
              <a:rPr lang="en-US" b="1" dirty="0">
                <a:solidFill>
                  <a:srgbClr val="3366FF"/>
                </a:solidFill>
              </a:rPr>
              <a:t>Reaches consensus on standards, commendations, recommendations including an accreditation recommendation.</a:t>
            </a:r>
          </a:p>
          <a:p>
            <a:r>
              <a:rPr lang="en-US" b="1" dirty="0">
                <a:solidFill>
                  <a:srgbClr val="3366FF"/>
                </a:solidFill>
              </a:rPr>
              <a:t>Creates and presents an oral exit report.</a:t>
            </a:r>
          </a:p>
          <a:p>
            <a:r>
              <a:rPr lang="en-US" b="1" dirty="0">
                <a:solidFill>
                  <a:srgbClr val="3366FF"/>
                </a:solidFill>
              </a:rPr>
              <a:t>Formulates and submits a written report.</a:t>
            </a:r>
          </a:p>
        </p:txBody>
      </p:sp>
      <p:pic>
        <p:nvPicPr>
          <p:cNvPr id="6" name="Picture 5">
            <a:extLst>
              <a:ext uri="{FF2B5EF4-FFF2-40B4-BE49-F238E27FC236}">
                <a16:creationId xmlns:a16="http://schemas.microsoft.com/office/drawing/2014/main" id="{B24531A9-3353-D041-97BF-C0454A4D777C}"/>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4085817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The Team Depends On</a:t>
            </a:r>
          </a:p>
        </p:txBody>
      </p:sp>
      <p:sp>
        <p:nvSpPr>
          <p:cNvPr id="3" name="Content Placeholder 2"/>
          <p:cNvSpPr>
            <a:spLocks noGrp="1"/>
          </p:cNvSpPr>
          <p:nvPr>
            <p:ph idx="1"/>
          </p:nvPr>
        </p:nvSpPr>
        <p:spPr/>
        <p:txBody>
          <a:bodyPr>
            <a:normAutofit/>
          </a:bodyPr>
          <a:lstStyle/>
          <a:p>
            <a:pPr marL="45720" indent="0" algn="ctr">
              <a:buNone/>
            </a:pPr>
            <a:r>
              <a:rPr lang="en-US" sz="2800" b="1" dirty="0">
                <a:solidFill>
                  <a:srgbClr val="3366FF"/>
                </a:solidFill>
              </a:rPr>
              <a:t>Data  </a:t>
            </a:r>
            <a:r>
              <a:rPr lang="en-US" sz="2800" b="1" dirty="0">
                <a:solidFill>
                  <a:srgbClr val="3366FF"/>
                </a:solidFill>
                <a:latin typeface="Wingdings"/>
                <a:ea typeface="Wingdings"/>
                <a:cs typeface="Wingdings"/>
                <a:sym typeface="Wingdings"/>
              </a:rPr>
              <a:t></a:t>
            </a:r>
            <a:r>
              <a:rPr lang="en-US" sz="2800" b="1" dirty="0">
                <a:solidFill>
                  <a:srgbClr val="3366FF"/>
                </a:solidFill>
              </a:rPr>
              <a:t>  Information   </a:t>
            </a:r>
            <a:r>
              <a:rPr lang="en-US" sz="2800" b="1" dirty="0">
                <a:solidFill>
                  <a:srgbClr val="3366FF"/>
                </a:solidFill>
                <a:latin typeface="Wingdings"/>
                <a:ea typeface="Wingdings"/>
                <a:cs typeface="Wingdings"/>
                <a:sym typeface="Wingdings"/>
              </a:rPr>
              <a:t> </a:t>
            </a:r>
            <a:r>
              <a:rPr lang="en-US" sz="2800" b="1" dirty="0">
                <a:solidFill>
                  <a:srgbClr val="3366FF"/>
                </a:solidFill>
              </a:rPr>
              <a:t>Evidence</a:t>
            </a:r>
          </a:p>
        </p:txBody>
      </p:sp>
      <p:graphicFrame>
        <p:nvGraphicFramePr>
          <p:cNvPr id="5" name="Content Placeholder 3"/>
          <p:cNvGraphicFramePr>
            <a:graphicFrameLocks/>
          </p:cNvGraphicFramePr>
          <p:nvPr>
            <p:extLst>
              <p:ext uri="{D42A27DB-BD31-4B8C-83A1-F6EECF244321}">
                <p14:modId xmlns:p14="http://schemas.microsoft.com/office/powerpoint/2010/main" val="46243056"/>
              </p:ext>
            </p:extLst>
          </p:nvPr>
        </p:nvGraphicFramePr>
        <p:xfrm>
          <a:off x="1384299" y="2251816"/>
          <a:ext cx="6362701" cy="3967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3232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600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6500"/>
                            </p:stCondLst>
                            <p:childTnLst>
                              <p:par>
                                <p:cTn id="9" presetID="6" presetClass="entr" presetSubtype="32" fill="hold" grpId="0" nodeType="afterEffect">
                                  <p:stCondLst>
                                    <p:cond delay="0"/>
                                  </p:stCondLst>
                                  <p:childTnLst>
                                    <p:set>
                                      <p:cBhvr>
                                        <p:cTn id="10" dur="1" fill="hold">
                                          <p:stCondLst>
                                            <p:cond delay="0"/>
                                          </p:stCondLst>
                                        </p:cTn>
                                        <p:tgtEl>
                                          <p:spTgt spid="5">
                                            <p:graphicEl>
                                              <a:dgm id="{B4599E6F-BC13-764F-B43E-E46DA96B0D94}"/>
                                            </p:graphicEl>
                                          </p:spTgt>
                                        </p:tgtEl>
                                        <p:attrNameLst>
                                          <p:attrName>style.visibility</p:attrName>
                                        </p:attrNameLst>
                                      </p:cBhvr>
                                      <p:to>
                                        <p:strVal val="visible"/>
                                      </p:to>
                                    </p:set>
                                    <p:animEffect transition="in" filter="circle(out)">
                                      <p:cBhvr>
                                        <p:cTn id="11" dur="2000"/>
                                        <p:tgtEl>
                                          <p:spTgt spid="5">
                                            <p:graphicEl>
                                              <a:dgm id="{B4599E6F-BC13-764F-B43E-E46DA96B0D94}"/>
                                            </p:graphicEl>
                                          </p:spTgt>
                                        </p:tgtEl>
                                      </p:cBhvr>
                                    </p:animEffect>
                                  </p:childTnLst>
                                </p:cTn>
                              </p:par>
                            </p:childTnLst>
                          </p:cTn>
                        </p:par>
                        <p:par>
                          <p:cTn id="12" fill="hold">
                            <p:stCondLst>
                              <p:cond delay="8500"/>
                            </p:stCondLst>
                            <p:childTnLst>
                              <p:par>
                                <p:cTn id="13" presetID="6" presetClass="entr" presetSubtype="32" fill="hold" grpId="0" nodeType="afterEffect">
                                  <p:stCondLst>
                                    <p:cond delay="0"/>
                                  </p:stCondLst>
                                  <p:childTnLst>
                                    <p:set>
                                      <p:cBhvr>
                                        <p:cTn id="14" dur="1" fill="hold">
                                          <p:stCondLst>
                                            <p:cond delay="0"/>
                                          </p:stCondLst>
                                        </p:cTn>
                                        <p:tgtEl>
                                          <p:spTgt spid="5">
                                            <p:graphicEl>
                                              <a:dgm id="{244F02CD-31E9-2847-8CD9-9B9115966C04}"/>
                                            </p:graphicEl>
                                          </p:spTgt>
                                        </p:tgtEl>
                                        <p:attrNameLst>
                                          <p:attrName>style.visibility</p:attrName>
                                        </p:attrNameLst>
                                      </p:cBhvr>
                                      <p:to>
                                        <p:strVal val="visible"/>
                                      </p:to>
                                    </p:set>
                                    <p:animEffect transition="in" filter="circle(out)">
                                      <p:cBhvr>
                                        <p:cTn id="15" dur="2000"/>
                                        <p:tgtEl>
                                          <p:spTgt spid="5">
                                            <p:graphicEl>
                                              <a:dgm id="{244F02CD-31E9-2847-8CD9-9B9115966C04}"/>
                                            </p:graphicEl>
                                          </p:spTgt>
                                        </p:tgtEl>
                                      </p:cBhvr>
                                    </p:animEffect>
                                  </p:childTnLst>
                                </p:cTn>
                              </p:par>
                            </p:childTnLst>
                          </p:cTn>
                        </p:par>
                        <p:par>
                          <p:cTn id="16" fill="hold">
                            <p:stCondLst>
                              <p:cond delay="10500"/>
                            </p:stCondLst>
                            <p:childTnLst>
                              <p:par>
                                <p:cTn id="17" presetID="6" presetClass="entr" presetSubtype="32" fill="hold" grpId="0" nodeType="afterEffect">
                                  <p:stCondLst>
                                    <p:cond delay="0"/>
                                  </p:stCondLst>
                                  <p:childTnLst>
                                    <p:set>
                                      <p:cBhvr>
                                        <p:cTn id="18" dur="1" fill="hold">
                                          <p:stCondLst>
                                            <p:cond delay="0"/>
                                          </p:stCondLst>
                                        </p:cTn>
                                        <p:tgtEl>
                                          <p:spTgt spid="5">
                                            <p:graphicEl>
                                              <a:dgm id="{24070F8D-6288-B742-857D-F426A2387EFA}"/>
                                            </p:graphicEl>
                                          </p:spTgt>
                                        </p:tgtEl>
                                        <p:attrNameLst>
                                          <p:attrName>style.visibility</p:attrName>
                                        </p:attrNameLst>
                                      </p:cBhvr>
                                      <p:to>
                                        <p:strVal val="visible"/>
                                      </p:to>
                                    </p:set>
                                    <p:animEffect transition="in" filter="circle(out)">
                                      <p:cBhvr>
                                        <p:cTn id="19" dur="2000"/>
                                        <p:tgtEl>
                                          <p:spTgt spid="5">
                                            <p:graphicEl>
                                              <a:dgm id="{24070F8D-6288-B742-857D-F426A2387EF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 </a:t>
            </a:r>
            <a:r>
              <a:rPr lang="en-US" sz="5400" b="1" dirty="0">
                <a:solidFill>
                  <a:srgbClr val="FF0000"/>
                </a:solidFill>
              </a:rPr>
              <a:t>Today’s Agenda</a:t>
            </a:r>
          </a:p>
        </p:txBody>
      </p:sp>
      <p:sp>
        <p:nvSpPr>
          <p:cNvPr id="3" name="Content Placeholder 2"/>
          <p:cNvSpPr>
            <a:spLocks noGrp="1"/>
          </p:cNvSpPr>
          <p:nvPr>
            <p:ph idx="1"/>
          </p:nvPr>
        </p:nvSpPr>
        <p:spPr>
          <a:xfrm>
            <a:off x="380999" y="1981199"/>
            <a:ext cx="8407893" cy="4145279"/>
          </a:xfrm>
        </p:spPr>
        <p:txBody>
          <a:bodyPr>
            <a:normAutofit/>
          </a:bodyPr>
          <a:lstStyle/>
          <a:p>
            <a:r>
              <a:rPr lang="en-US" sz="2800" b="1" dirty="0">
                <a:solidFill>
                  <a:srgbClr val="3366FF"/>
                </a:solidFill>
              </a:rPr>
              <a:t>Brief overview of the CEASD Protocol</a:t>
            </a:r>
          </a:p>
          <a:p>
            <a:r>
              <a:rPr lang="en-US" sz="2800" b="1" dirty="0">
                <a:solidFill>
                  <a:srgbClr val="3366FF"/>
                </a:solidFill>
              </a:rPr>
              <a:t>Based on Middle States Accreditation For Growth (AFG)</a:t>
            </a:r>
          </a:p>
          <a:p>
            <a:r>
              <a:rPr lang="en-US" sz="2800" b="1" dirty="0">
                <a:solidFill>
                  <a:srgbClr val="3366FF"/>
                </a:solidFill>
              </a:rPr>
              <a:t>Presentation of the CEASD/AFG Standards</a:t>
            </a:r>
          </a:p>
          <a:p>
            <a:r>
              <a:rPr lang="en-US" sz="2800" b="1" dirty="0">
                <a:solidFill>
                  <a:srgbClr val="3366FF"/>
                </a:solidFill>
              </a:rPr>
              <a:t>Timeline for the process</a:t>
            </a:r>
          </a:p>
          <a:p>
            <a:r>
              <a:rPr lang="en-US" sz="2800" b="1" dirty="0">
                <a:solidFill>
                  <a:srgbClr val="3366FF"/>
                </a:solidFill>
              </a:rPr>
              <a:t>Role of the Visiting Committee</a:t>
            </a:r>
          </a:p>
          <a:p>
            <a:r>
              <a:rPr lang="en-US" sz="2800" b="1" dirty="0">
                <a:solidFill>
                  <a:srgbClr val="3366FF"/>
                </a:solidFill>
              </a:rPr>
              <a:t>A Plug to recruit more site visitors</a:t>
            </a:r>
          </a:p>
        </p:txBody>
      </p:sp>
      <p:pic>
        <p:nvPicPr>
          <p:cNvPr id="6" name="Picture 5">
            <a:extLst>
              <a:ext uri="{FF2B5EF4-FFF2-40B4-BE49-F238E27FC236}">
                <a16:creationId xmlns:a16="http://schemas.microsoft.com/office/drawing/2014/main" id="{96D5CBCB-82E3-3D4D-92E3-CE9053D687A2}"/>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816141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ssolve">
                                      <p:cBhvr>
                                        <p:cTn id="16" dur="500"/>
                                        <p:tgtEl>
                                          <p:spTgt spid="3">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ssolve">
                                      <p:cBhvr>
                                        <p:cTn id="19" dur="500"/>
                                        <p:tgtEl>
                                          <p:spTgt spid="3">
                                            <p:txEl>
                                              <p:pRg st="4" end="4"/>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What is Evidence?</a:t>
            </a:r>
          </a:p>
        </p:txBody>
      </p:sp>
      <p:sp>
        <p:nvSpPr>
          <p:cNvPr id="3" name="Content Placeholder 2"/>
          <p:cNvSpPr>
            <a:spLocks noGrp="1"/>
          </p:cNvSpPr>
          <p:nvPr>
            <p:ph idx="1"/>
          </p:nvPr>
        </p:nvSpPr>
        <p:spPr>
          <a:xfrm>
            <a:off x="380999" y="1968499"/>
            <a:ext cx="8407893" cy="4157979"/>
          </a:xfrm>
        </p:spPr>
        <p:txBody>
          <a:bodyPr>
            <a:normAutofit/>
          </a:bodyPr>
          <a:lstStyle/>
          <a:p>
            <a:r>
              <a:rPr lang="en-US" sz="2800" b="1" dirty="0">
                <a:solidFill>
                  <a:srgbClr val="FF0000"/>
                </a:solidFill>
              </a:rPr>
              <a:t>Evidence</a:t>
            </a:r>
            <a:r>
              <a:rPr lang="en-US" sz="2800" dirty="0"/>
              <a:t> </a:t>
            </a:r>
            <a:r>
              <a:rPr lang="en-US" sz="2800" b="1" dirty="0">
                <a:solidFill>
                  <a:srgbClr val="3366FF"/>
                </a:solidFill>
              </a:rPr>
              <a:t>is factual information that is not influenced by opinion or personal preference.</a:t>
            </a:r>
          </a:p>
          <a:p>
            <a:pPr lvl="1"/>
            <a:r>
              <a:rPr lang="en-US" sz="2400" b="1" dirty="0">
                <a:solidFill>
                  <a:srgbClr val="A32323"/>
                </a:solidFill>
              </a:rPr>
              <a:t>Sources of Evidence</a:t>
            </a:r>
          </a:p>
          <a:p>
            <a:pPr lvl="2"/>
            <a:r>
              <a:rPr lang="fr-FR" sz="2000" b="1" dirty="0" err="1">
                <a:solidFill>
                  <a:srgbClr val="3366FF"/>
                </a:solidFill>
              </a:rPr>
              <a:t>Assessments</a:t>
            </a:r>
            <a:r>
              <a:rPr lang="fr-FR" sz="2000" b="1" dirty="0">
                <a:solidFill>
                  <a:srgbClr val="3366FF"/>
                </a:solidFill>
              </a:rPr>
              <a:t>, </a:t>
            </a:r>
            <a:r>
              <a:rPr lang="fr-FR" sz="2000" b="1" dirty="0" err="1">
                <a:solidFill>
                  <a:srgbClr val="3366FF"/>
                </a:solidFill>
              </a:rPr>
              <a:t>achievement</a:t>
            </a:r>
            <a:r>
              <a:rPr lang="fr-FR" sz="2000" b="1" dirty="0">
                <a:solidFill>
                  <a:srgbClr val="3366FF"/>
                </a:solidFill>
              </a:rPr>
              <a:t> data, exit data, observation data, interview data, participation data, </a:t>
            </a:r>
            <a:r>
              <a:rPr lang="fr-FR" sz="2000" b="1" dirty="0" err="1">
                <a:solidFill>
                  <a:srgbClr val="3366FF"/>
                </a:solidFill>
              </a:rPr>
              <a:t>survey</a:t>
            </a:r>
            <a:r>
              <a:rPr lang="fr-FR" sz="2000" b="1" dirty="0">
                <a:solidFill>
                  <a:srgbClr val="3366FF"/>
                </a:solidFill>
              </a:rPr>
              <a:t> data</a:t>
            </a:r>
          </a:p>
          <a:p>
            <a:pPr lvl="2"/>
            <a:r>
              <a:rPr lang="en-US" sz="2000" b="1" dirty="0">
                <a:solidFill>
                  <a:srgbClr val="3366FF"/>
                </a:solidFill>
              </a:rPr>
              <a:t>Artifacts/documents, communications, materials, records</a:t>
            </a:r>
          </a:p>
          <a:p>
            <a:pPr lvl="1"/>
            <a:r>
              <a:rPr lang="en-US" sz="2400" b="1" dirty="0">
                <a:solidFill>
                  <a:srgbClr val="A32323"/>
                </a:solidFill>
              </a:rPr>
              <a:t>Evidence Must Be</a:t>
            </a:r>
          </a:p>
          <a:p>
            <a:pPr lvl="2"/>
            <a:r>
              <a:rPr lang="en-US" sz="2000" b="1" dirty="0">
                <a:solidFill>
                  <a:srgbClr val="3366FF"/>
                </a:solidFill>
              </a:rPr>
              <a:t>Fair, honest, free of bias, reliable, consistent, representative, valid, relevant, matched to standard</a:t>
            </a:r>
          </a:p>
        </p:txBody>
      </p:sp>
      <p:pic>
        <p:nvPicPr>
          <p:cNvPr id="5" name="Picture 4">
            <a:extLst>
              <a:ext uri="{FF2B5EF4-FFF2-40B4-BE49-F238E27FC236}">
                <a16:creationId xmlns:a16="http://schemas.microsoft.com/office/drawing/2014/main" id="{A3423110-141E-C342-992B-F4532D626DA5}"/>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1085217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b="1" dirty="0">
                <a:solidFill>
                  <a:srgbClr val="FF0000"/>
                </a:solidFill>
              </a:rPr>
              <a:t>Classroom and Dormitory Observations</a:t>
            </a:r>
          </a:p>
        </p:txBody>
      </p:sp>
      <p:sp>
        <p:nvSpPr>
          <p:cNvPr id="3" name="Content Placeholder 2"/>
          <p:cNvSpPr>
            <a:spLocks noGrp="1"/>
          </p:cNvSpPr>
          <p:nvPr>
            <p:ph idx="1"/>
          </p:nvPr>
        </p:nvSpPr>
        <p:spPr>
          <a:xfrm>
            <a:off x="380999" y="2273299"/>
            <a:ext cx="8407893" cy="3853179"/>
          </a:xfrm>
        </p:spPr>
        <p:txBody>
          <a:bodyPr>
            <a:normAutofit/>
          </a:bodyPr>
          <a:lstStyle/>
          <a:p>
            <a:r>
              <a:rPr lang="en-US" sz="4000" b="1" dirty="0">
                <a:solidFill>
                  <a:srgbClr val="3366FF"/>
                </a:solidFill>
              </a:rPr>
              <a:t>Very important to CEASD</a:t>
            </a:r>
          </a:p>
          <a:p>
            <a:r>
              <a:rPr lang="en-US" sz="4000" b="1" dirty="0">
                <a:solidFill>
                  <a:srgbClr val="3366FF"/>
                </a:solidFill>
              </a:rPr>
              <a:t>Varies among regional teams</a:t>
            </a:r>
          </a:p>
          <a:p>
            <a:r>
              <a:rPr lang="en-US" sz="4000" b="1" dirty="0">
                <a:solidFill>
                  <a:srgbClr val="3366FF"/>
                </a:solidFill>
              </a:rPr>
              <a:t>Purpose to corroborate self-study or information gained through interviews</a:t>
            </a:r>
          </a:p>
        </p:txBody>
      </p:sp>
      <p:pic>
        <p:nvPicPr>
          <p:cNvPr id="5" name="Picture 4">
            <a:extLst>
              <a:ext uri="{FF2B5EF4-FFF2-40B4-BE49-F238E27FC236}">
                <a16:creationId xmlns:a16="http://schemas.microsoft.com/office/drawing/2014/main" id="{B9100AFC-BA62-7E4F-9AEB-D5E1A6CF4C79}"/>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2744407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FF0000"/>
                </a:solidFill>
              </a:rPr>
              <a:t>Exhibits or Artifacts</a:t>
            </a:r>
          </a:p>
        </p:txBody>
      </p:sp>
      <p:sp>
        <p:nvSpPr>
          <p:cNvPr id="3" name="Content Placeholder 2"/>
          <p:cNvSpPr>
            <a:spLocks noGrp="1"/>
          </p:cNvSpPr>
          <p:nvPr>
            <p:ph idx="1"/>
          </p:nvPr>
        </p:nvSpPr>
        <p:spPr>
          <a:xfrm>
            <a:off x="380999" y="2108199"/>
            <a:ext cx="8407893" cy="4018279"/>
          </a:xfrm>
        </p:spPr>
        <p:txBody>
          <a:bodyPr>
            <a:normAutofit/>
          </a:bodyPr>
          <a:lstStyle/>
          <a:p>
            <a:r>
              <a:rPr lang="en-US" sz="4400" b="1" dirty="0">
                <a:solidFill>
                  <a:srgbClr val="3366FF"/>
                </a:solidFill>
              </a:rPr>
              <a:t>KISS Principle</a:t>
            </a:r>
          </a:p>
          <a:p>
            <a:r>
              <a:rPr lang="en-US" sz="4400" b="1" dirty="0">
                <a:solidFill>
                  <a:srgbClr val="3366FF"/>
                </a:solidFill>
              </a:rPr>
              <a:t>Organized</a:t>
            </a:r>
          </a:p>
          <a:p>
            <a:r>
              <a:rPr lang="en-US" sz="4400" b="1" dirty="0">
                <a:solidFill>
                  <a:srgbClr val="3366FF"/>
                </a:solidFill>
              </a:rPr>
              <a:t>Easy to manage</a:t>
            </a:r>
          </a:p>
          <a:p>
            <a:r>
              <a:rPr lang="en-US" sz="4400" b="1" dirty="0">
                <a:solidFill>
                  <a:srgbClr val="3366FF"/>
                </a:solidFill>
              </a:rPr>
              <a:t>ORGANIZED BY STANDARD</a:t>
            </a:r>
          </a:p>
        </p:txBody>
      </p:sp>
      <p:pic>
        <p:nvPicPr>
          <p:cNvPr id="5" name="Picture 4">
            <a:extLst>
              <a:ext uri="{FF2B5EF4-FFF2-40B4-BE49-F238E27FC236}">
                <a16:creationId xmlns:a16="http://schemas.microsoft.com/office/drawing/2014/main" id="{C426DA09-4F65-4F43-B304-14F65072F146}"/>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1275276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 Oral Exit Report Concludes Site Visit</a:t>
            </a:r>
          </a:p>
        </p:txBody>
      </p:sp>
      <p:sp>
        <p:nvSpPr>
          <p:cNvPr id="3" name="Content Placeholder 2"/>
          <p:cNvSpPr>
            <a:spLocks noGrp="1"/>
          </p:cNvSpPr>
          <p:nvPr>
            <p:ph idx="1"/>
          </p:nvPr>
        </p:nvSpPr>
        <p:spPr>
          <a:xfrm>
            <a:off x="380999" y="1968499"/>
            <a:ext cx="8407893" cy="4157979"/>
          </a:xfrm>
        </p:spPr>
        <p:txBody>
          <a:bodyPr>
            <a:noAutofit/>
          </a:bodyPr>
          <a:lstStyle/>
          <a:p>
            <a:r>
              <a:rPr lang="en-US" sz="2800" b="1" dirty="0">
                <a:solidFill>
                  <a:srgbClr val="3366FF"/>
                </a:solidFill>
              </a:rPr>
              <a:t>High level summary</a:t>
            </a:r>
          </a:p>
          <a:p>
            <a:r>
              <a:rPr lang="en-US" sz="2800" b="1" dirty="0">
                <a:solidFill>
                  <a:srgbClr val="3366FF"/>
                </a:solidFill>
              </a:rPr>
              <a:t>Some observations about the school’s process</a:t>
            </a:r>
          </a:p>
          <a:p>
            <a:r>
              <a:rPr lang="en-US" sz="2800" b="1" dirty="0">
                <a:solidFill>
                  <a:srgbClr val="3366FF"/>
                </a:solidFill>
              </a:rPr>
              <a:t>Thank </a:t>
            </a:r>
            <a:r>
              <a:rPr lang="en-US" sz="2800" b="1" dirty="0" err="1">
                <a:solidFill>
                  <a:srgbClr val="3366FF"/>
                </a:solidFill>
              </a:rPr>
              <a:t>You’s</a:t>
            </a:r>
            <a:endParaRPr lang="en-US" sz="2800" b="1" dirty="0">
              <a:solidFill>
                <a:srgbClr val="3366FF"/>
              </a:solidFill>
            </a:endParaRPr>
          </a:p>
          <a:p>
            <a:r>
              <a:rPr lang="en-US" sz="2800" b="1" dirty="0">
                <a:solidFill>
                  <a:srgbClr val="3366FF"/>
                </a:solidFill>
              </a:rPr>
              <a:t>Sample Commendations and Recommendations</a:t>
            </a:r>
          </a:p>
          <a:p>
            <a:r>
              <a:rPr lang="en-US" sz="2800" b="1" dirty="0">
                <a:solidFill>
                  <a:srgbClr val="3366FF"/>
                </a:solidFill>
              </a:rPr>
              <a:t>What accreditation status the team will recommend to their respective governing authorities.  Some regional bodies do not announce the accreditation decision.</a:t>
            </a:r>
          </a:p>
        </p:txBody>
      </p:sp>
      <p:pic>
        <p:nvPicPr>
          <p:cNvPr id="5" name="Picture 4">
            <a:extLst>
              <a:ext uri="{FF2B5EF4-FFF2-40B4-BE49-F238E27FC236}">
                <a16:creationId xmlns:a16="http://schemas.microsoft.com/office/drawing/2014/main" id="{B5CC14C8-C14D-8042-BBE1-9DB7979285C6}"/>
              </a:ext>
            </a:extLst>
          </p:cNvPr>
          <p:cNvPicPr>
            <a:picLocks noChangeAspect="1"/>
          </p:cNvPicPr>
          <p:nvPr/>
        </p:nvPicPr>
        <p:blipFill>
          <a:blip r:embed="rId3"/>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3273837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rPr>
              <a:t>The Final Written Report </a:t>
            </a:r>
          </a:p>
        </p:txBody>
      </p:sp>
      <p:sp>
        <p:nvSpPr>
          <p:cNvPr id="3" name="Content Placeholder 2"/>
          <p:cNvSpPr>
            <a:spLocks noGrp="1"/>
          </p:cNvSpPr>
          <p:nvPr>
            <p:ph idx="1"/>
          </p:nvPr>
        </p:nvSpPr>
        <p:spPr>
          <a:xfrm>
            <a:off x="380999" y="1943099"/>
            <a:ext cx="8407893" cy="4183379"/>
          </a:xfrm>
        </p:spPr>
        <p:txBody>
          <a:bodyPr>
            <a:normAutofit/>
          </a:bodyPr>
          <a:lstStyle/>
          <a:p>
            <a:r>
              <a:rPr lang="en-US" sz="2800" b="1" dirty="0">
                <a:solidFill>
                  <a:srgbClr val="3366FF"/>
                </a:solidFill>
              </a:rPr>
              <a:t>Introduction about the Context of the School</a:t>
            </a:r>
          </a:p>
          <a:p>
            <a:r>
              <a:rPr lang="en-US" sz="2800" b="1" dirty="0">
                <a:solidFill>
                  <a:srgbClr val="3366FF"/>
                </a:solidFill>
              </a:rPr>
              <a:t>Summary of Findings/Observations related to the Standards</a:t>
            </a:r>
          </a:p>
          <a:p>
            <a:r>
              <a:rPr lang="en-US" sz="2800" b="1" dirty="0">
                <a:solidFill>
                  <a:srgbClr val="3366FF"/>
                </a:solidFill>
              </a:rPr>
              <a:t>Commendations and Recommendations</a:t>
            </a:r>
          </a:p>
          <a:p>
            <a:r>
              <a:rPr lang="en-US" sz="2800" b="1" dirty="0">
                <a:solidFill>
                  <a:srgbClr val="3366FF"/>
                </a:solidFill>
              </a:rPr>
              <a:t>Sample evidence used</a:t>
            </a:r>
          </a:p>
          <a:p>
            <a:r>
              <a:rPr lang="en-US" sz="2800" b="1" dirty="0">
                <a:solidFill>
                  <a:srgbClr val="3366FF"/>
                </a:solidFill>
              </a:rPr>
              <a:t>Conclusion</a:t>
            </a:r>
          </a:p>
          <a:p>
            <a:r>
              <a:rPr lang="en-US" sz="2800" b="1" dirty="0">
                <a:solidFill>
                  <a:srgbClr val="3366FF"/>
                </a:solidFill>
              </a:rPr>
              <a:t>Next Steps</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6502400" y="5139267"/>
            <a:ext cx="1541424" cy="762000"/>
          </a:xfrm>
          <a:prstGeom prst="rect">
            <a:avLst/>
          </a:prstGeom>
          <a:noFill/>
          <a:ln>
            <a:noFill/>
          </a:ln>
        </p:spPr>
      </p:pic>
      <p:pic>
        <p:nvPicPr>
          <p:cNvPr id="5" name="Picture 4">
            <a:extLst>
              <a:ext uri="{FF2B5EF4-FFF2-40B4-BE49-F238E27FC236}">
                <a16:creationId xmlns:a16="http://schemas.microsoft.com/office/drawing/2014/main" id="{0FAD03F5-981D-3C45-BB46-66D273903AB8}"/>
              </a:ext>
            </a:extLst>
          </p:cNvPr>
          <p:cNvPicPr>
            <a:picLocks noChangeAspect="1"/>
          </p:cNvPicPr>
          <p:nvPr/>
        </p:nvPicPr>
        <p:blipFill>
          <a:blip r:embed="rId3"/>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566258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solidFill>
                  <a:srgbClr val="FF0000"/>
                </a:solidFill>
              </a:rPr>
              <a:t>The Visiting Team Experience</a:t>
            </a:r>
          </a:p>
        </p:txBody>
      </p:sp>
      <p:sp>
        <p:nvSpPr>
          <p:cNvPr id="2" name="Content Placeholder 1"/>
          <p:cNvSpPr>
            <a:spLocks noGrp="1"/>
          </p:cNvSpPr>
          <p:nvPr>
            <p:ph idx="1"/>
          </p:nvPr>
        </p:nvSpPr>
        <p:spPr>
          <a:xfrm>
            <a:off x="380999" y="1719070"/>
            <a:ext cx="8407893" cy="4821429"/>
          </a:xfrm>
        </p:spPr>
        <p:txBody>
          <a:bodyPr>
            <a:noAutofit/>
          </a:bodyPr>
          <a:lstStyle/>
          <a:p>
            <a:r>
              <a:rPr lang="en-US" sz="4400" b="1" dirty="0">
                <a:solidFill>
                  <a:srgbClr val="3366FF"/>
                </a:solidFill>
              </a:rPr>
              <a:t>Intense </a:t>
            </a:r>
          </a:p>
          <a:p>
            <a:r>
              <a:rPr lang="en-US" sz="4400" b="1" dirty="0">
                <a:solidFill>
                  <a:srgbClr val="3366FF"/>
                </a:solidFill>
              </a:rPr>
              <a:t>Collaborative</a:t>
            </a:r>
          </a:p>
          <a:p>
            <a:r>
              <a:rPr lang="en-US" sz="4400" b="1" dirty="0">
                <a:solidFill>
                  <a:srgbClr val="3366FF"/>
                </a:solidFill>
              </a:rPr>
              <a:t>Stimulating</a:t>
            </a:r>
          </a:p>
          <a:p>
            <a:r>
              <a:rPr lang="en-US" sz="4400" b="1" dirty="0">
                <a:solidFill>
                  <a:srgbClr val="3366FF"/>
                </a:solidFill>
              </a:rPr>
              <a:t>Intellectual</a:t>
            </a:r>
          </a:p>
          <a:p>
            <a:r>
              <a:rPr lang="en-US" sz="4400" b="1" dirty="0">
                <a:solidFill>
                  <a:srgbClr val="3366FF"/>
                </a:solidFill>
              </a:rPr>
              <a:t>Exhausting  </a:t>
            </a:r>
          </a:p>
        </p:txBody>
      </p:sp>
    </p:spTree>
    <p:extLst>
      <p:ext uri="{BB962C8B-B14F-4D97-AF65-F5344CB8AC3E}">
        <p14:creationId xmlns:p14="http://schemas.microsoft.com/office/powerpoint/2010/main" val="1714209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dissolve">
                                      <p:cBhvr>
                                        <p:cTn id="11" dur="500"/>
                                        <p:tgtEl>
                                          <p:spTgt spid="2">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dissolve">
                                      <p:cBhvr>
                                        <p:cTn id="15" dur="500"/>
                                        <p:tgtEl>
                                          <p:spTgt spid="2">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dissolve">
                                      <p:cBhvr>
                                        <p:cTn id="19" dur="500"/>
                                        <p:tgtEl>
                                          <p:spTgt spid="2">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dissolve">
                                      <p:cBhvr>
                                        <p:cTn id="2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 </a:t>
            </a:r>
            <a:r>
              <a:rPr lang="en-US" sz="5400" b="1" dirty="0">
                <a:solidFill>
                  <a:srgbClr val="FF0000"/>
                </a:solidFill>
              </a:rPr>
              <a:t>Serving on a Team</a:t>
            </a:r>
          </a:p>
        </p:txBody>
      </p:sp>
      <p:sp>
        <p:nvSpPr>
          <p:cNvPr id="2" name="Content Placeholder 1"/>
          <p:cNvSpPr>
            <a:spLocks noGrp="1"/>
          </p:cNvSpPr>
          <p:nvPr>
            <p:ph idx="1"/>
          </p:nvPr>
        </p:nvSpPr>
        <p:spPr/>
        <p:txBody>
          <a:bodyPr>
            <a:normAutofit/>
          </a:bodyPr>
          <a:lstStyle/>
          <a:p>
            <a:r>
              <a:rPr lang="en-US" sz="2800" b="1" dirty="0">
                <a:solidFill>
                  <a:srgbClr val="FF0000"/>
                </a:solidFill>
              </a:rPr>
              <a:t>WHO:</a:t>
            </a:r>
          </a:p>
          <a:p>
            <a:pPr lvl="1"/>
            <a:r>
              <a:rPr lang="en-US" sz="2200" b="1" dirty="0">
                <a:solidFill>
                  <a:srgbClr val="3366FF"/>
                </a:solidFill>
              </a:rPr>
              <a:t>Experienced professional educators from a variety of backgrounds, including retired educators</a:t>
            </a:r>
          </a:p>
          <a:p>
            <a:endParaRPr lang="en-US" sz="2800" b="1" dirty="0">
              <a:solidFill>
                <a:srgbClr val="3366FF"/>
              </a:solidFill>
            </a:endParaRPr>
          </a:p>
          <a:p>
            <a:r>
              <a:rPr lang="en-US" sz="2800" b="1" dirty="0">
                <a:solidFill>
                  <a:srgbClr val="FF0000"/>
                </a:solidFill>
              </a:rPr>
              <a:t>WHY:</a:t>
            </a:r>
          </a:p>
          <a:p>
            <a:pPr lvl="1"/>
            <a:r>
              <a:rPr lang="en-US" sz="2400" b="1" dirty="0">
                <a:solidFill>
                  <a:srgbClr val="3366FF"/>
                </a:solidFill>
              </a:rPr>
              <a:t>You learn about new strategies, approaches and practices</a:t>
            </a:r>
          </a:p>
          <a:p>
            <a:pPr lvl="1"/>
            <a:r>
              <a:rPr lang="en-US" sz="2400" b="1" dirty="0">
                <a:solidFill>
                  <a:srgbClr val="3366FF"/>
                </a:solidFill>
              </a:rPr>
              <a:t>Provide insights as fellow educator</a:t>
            </a:r>
          </a:p>
          <a:p>
            <a:pPr lvl="1"/>
            <a:r>
              <a:rPr lang="en-US" sz="2400" b="1" dirty="0">
                <a:solidFill>
                  <a:srgbClr val="3366FF"/>
                </a:solidFill>
              </a:rPr>
              <a:t>Demonstrate your professional commitment to quality education</a:t>
            </a:r>
          </a:p>
        </p:txBody>
      </p:sp>
      <p:pic>
        <p:nvPicPr>
          <p:cNvPr id="5" name="Picture 4">
            <a:extLst>
              <a:ext uri="{FF2B5EF4-FFF2-40B4-BE49-F238E27FC236}">
                <a16:creationId xmlns:a16="http://schemas.microsoft.com/office/drawing/2014/main" id="{138DA3A8-F570-F541-8F0F-3A8D5456F06F}"/>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2923770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dissolve">
                                      <p:cBhvr>
                                        <p:cTn id="11" dur="500"/>
                                        <p:tgtEl>
                                          <p:spTgt spid="2">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dissolve">
                                      <p:cBhvr>
                                        <p:cTn id="15" dur="500"/>
                                        <p:tgtEl>
                                          <p:spTgt spid="2">
                                            <p:txEl>
                                              <p:pRg st="3" end="3"/>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dissolve">
                                      <p:cBhvr>
                                        <p:cTn id="19" dur="500"/>
                                        <p:tgtEl>
                                          <p:spTgt spid="2">
                                            <p:txEl>
                                              <p:pRg st="4" end="4"/>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dissolve">
                                      <p:cBhvr>
                                        <p:cTn id="23" dur="500"/>
                                        <p:tgtEl>
                                          <p:spTgt spid="2">
                                            <p:txEl>
                                              <p:pRg st="5" end="5"/>
                                            </p:txEl>
                                          </p:spTgt>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dissolve">
                                      <p:cBhvr>
                                        <p:cTn id="2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rPr>
              <a:t> Role of a Team Member</a:t>
            </a:r>
          </a:p>
        </p:txBody>
      </p:sp>
      <p:sp>
        <p:nvSpPr>
          <p:cNvPr id="3" name="Content Placeholder 2"/>
          <p:cNvSpPr>
            <a:spLocks noGrp="1"/>
          </p:cNvSpPr>
          <p:nvPr>
            <p:ph idx="1"/>
          </p:nvPr>
        </p:nvSpPr>
        <p:spPr/>
        <p:txBody>
          <a:bodyPr/>
          <a:lstStyle/>
          <a:p>
            <a:endParaRPr lang="en-US" dirty="0"/>
          </a:p>
          <a:p>
            <a:r>
              <a:rPr lang="en-US" sz="2800" b="1" dirty="0">
                <a:solidFill>
                  <a:srgbClr val="3366FF"/>
                </a:solidFill>
              </a:rPr>
              <a:t>Affirm the findings of the self-study.</a:t>
            </a:r>
          </a:p>
          <a:p>
            <a:r>
              <a:rPr lang="en-US" sz="2800" b="1" dirty="0">
                <a:solidFill>
                  <a:srgbClr val="3366FF"/>
                </a:solidFill>
              </a:rPr>
              <a:t>Being a “critical friend” and colleague not a critic or consultant.</a:t>
            </a:r>
          </a:p>
          <a:p>
            <a:r>
              <a:rPr lang="en-US" sz="2800" b="1" dirty="0">
                <a:solidFill>
                  <a:srgbClr val="3366FF"/>
                </a:solidFill>
              </a:rPr>
              <a:t>Leaving the school more prepared to move forward with purpose and expanded capacity for improvement.</a:t>
            </a:r>
          </a:p>
          <a:p>
            <a:r>
              <a:rPr lang="en-US" sz="2800" b="1" dirty="0">
                <a:solidFill>
                  <a:srgbClr val="3366FF"/>
                </a:solidFill>
              </a:rPr>
              <a:t>Making sure your observations are rooted in evidence.</a:t>
            </a:r>
          </a:p>
        </p:txBody>
      </p:sp>
      <p:pic>
        <p:nvPicPr>
          <p:cNvPr id="5" name="Picture 4">
            <a:extLst>
              <a:ext uri="{FF2B5EF4-FFF2-40B4-BE49-F238E27FC236}">
                <a16:creationId xmlns:a16="http://schemas.microsoft.com/office/drawing/2014/main" id="{282D9565-B1DD-3543-B8E6-64CFEF93E9E9}"/>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3208375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dissolve">
                                      <p:cBhvr>
                                        <p:cTn id="11" dur="500"/>
                                        <p:tgtEl>
                                          <p:spTgt spid="3">
                                            <p:txEl>
                                              <p:pRg st="2" end="2"/>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ssolv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Role of the Team Chair</a:t>
            </a:r>
          </a:p>
        </p:txBody>
      </p:sp>
      <p:sp>
        <p:nvSpPr>
          <p:cNvPr id="3" name="Content Placeholder 2"/>
          <p:cNvSpPr>
            <a:spLocks noGrp="1"/>
          </p:cNvSpPr>
          <p:nvPr>
            <p:ph idx="1"/>
          </p:nvPr>
        </p:nvSpPr>
        <p:spPr>
          <a:xfrm>
            <a:off x="457200" y="1417638"/>
            <a:ext cx="8229600" cy="4327525"/>
          </a:xfrm>
        </p:spPr>
        <p:txBody>
          <a:bodyPr>
            <a:normAutofit/>
          </a:bodyPr>
          <a:lstStyle/>
          <a:p>
            <a:r>
              <a:rPr lang="en-US" sz="2800" b="1" dirty="0">
                <a:solidFill>
                  <a:srgbClr val="3366FF"/>
                </a:solidFill>
              </a:rPr>
              <a:t>Consistently implement the accreditation protocol.</a:t>
            </a:r>
          </a:p>
          <a:p>
            <a:r>
              <a:rPr lang="en-US" sz="2800" b="1" dirty="0">
                <a:solidFill>
                  <a:srgbClr val="3366FF"/>
                </a:solidFill>
              </a:rPr>
              <a:t>Supervise the conduct of team members.</a:t>
            </a:r>
          </a:p>
          <a:p>
            <a:r>
              <a:rPr lang="en-US" sz="2800" b="1" dirty="0">
                <a:solidFill>
                  <a:srgbClr val="3366FF"/>
                </a:solidFill>
              </a:rPr>
              <a:t>Communicate directly with organization staff with emerging issues or concerns.</a:t>
            </a:r>
          </a:p>
          <a:p>
            <a:r>
              <a:rPr lang="en-US" sz="2800" b="1" dirty="0">
                <a:solidFill>
                  <a:srgbClr val="3366FF"/>
                </a:solidFill>
              </a:rPr>
              <a:t>Guide the team in developing a schedule and reaching consensus on the accreditation recommendation and findings.</a:t>
            </a:r>
          </a:p>
          <a:p>
            <a:r>
              <a:rPr lang="en-US" sz="2800" b="1" dirty="0">
                <a:solidFill>
                  <a:srgbClr val="3366FF"/>
                </a:solidFill>
              </a:rPr>
              <a:t>Complete and submit the final report.</a:t>
            </a:r>
          </a:p>
        </p:txBody>
      </p:sp>
      <p:pic>
        <p:nvPicPr>
          <p:cNvPr id="5" name="Picture 4">
            <a:extLst>
              <a:ext uri="{FF2B5EF4-FFF2-40B4-BE49-F238E27FC236}">
                <a16:creationId xmlns:a16="http://schemas.microsoft.com/office/drawing/2014/main" id="{01B8C249-2AC9-7B48-A6EB-F2D2BCCEBCFD}"/>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289400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Assessing the School’s Ability to Meet the Standards</a:t>
            </a:r>
          </a:p>
        </p:txBody>
      </p:sp>
      <p:sp>
        <p:nvSpPr>
          <p:cNvPr id="3" name="Content Placeholder 2"/>
          <p:cNvSpPr>
            <a:spLocks noGrp="1"/>
          </p:cNvSpPr>
          <p:nvPr>
            <p:ph idx="1"/>
          </p:nvPr>
        </p:nvSpPr>
        <p:spPr>
          <a:xfrm>
            <a:off x="380999" y="2019299"/>
            <a:ext cx="8407893" cy="4107179"/>
          </a:xfrm>
        </p:spPr>
        <p:txBody>
          <a:bodyPr>
            <a:normAutofit/>
          </a:bodyPr>
          <a:lstStyle/>
          <a:p>
            <a:r>
              <a:rPr lang="en-US" sz="2800" b="1" dirty="0">
                <a:solidFill>
                  <a:srgbClr val="3366FF"/>
                </a:solidFill>
              </a:rPr>
              <a:t>Review data collected from:</a:t>
            </a:r>
          </a:p>
          <a:p>
            <a:pPr lvl="1"/>
            <a:r>
              <a:rPr lang="en-US" sz="2400" b="1" dirty="0">
                <a:solidFill>
                  <a:srgbClr val="3366FF"/>
                </a:solidFill>
              </a:rPr>
              <a:t>Staff, Parents, Students, Others</a:t>
            </a:r>
          </a:p>
          <a:p>
            <a:r>
              <a:rPr lang="en-US" sz="2600" b="1" dirty="0">
                <a:solidFill>
                  <a:srgbClr val="3366FF"/>
                </a:solidFill>
              </a:rPr>
              <a:t>Review the Self-Study report on the Standards</a:t>
            </a:r>
          </a:p>
          <a:p>
            <a:r>
              <a:rPr lang="en-US" sz="2600" b="1" dirty="0">
                <a:solidFill>
                  <a:srgbClr val="3366FF"/>
                </a:solidFill>
              </a:rPr>
              <a:t>Review the evidence to support the assessment of the Standards.</a:t>
            </a:r>
          </a:p>
          <a:p>
            <a:r>
              <a:rPr lang="en-US" sz="2600" b="1" dirty="0">
                <a:solidFill>
                  <a:srgbClr val="3366FF"/>
                </a:solidFill>
              </a:rPr>
              <a:t>Conduct interviews and complete school and dormitory observations.</a:t>
            </a:r>
          </a:p>
        </p:txBody>
      </p:sp>
      <p:pic>
        <p:nvPicPr>
          <p:cNvPr id="5" name="Picture 4">
            <a:extLst>
              <a:ext uri="{FF2B5EF4-FFF2-40B4-BE49-F238E27FC236}">
                <a16:creationId xmlns:a16="http://schemas.microsoft.com/office/drawing/2014/main" id="{FA822CC8-48A3-3F48-A59B-A4F9DB36A3B1}"/>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2752219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The CEASD Accreditation for Growth Protocol</a:t>
            </a:r>
          </a:p>
        </p:txBody>
      </p:sp>
      <p:sp>
        <p:nvSpPr>
          <p:cNvPr id="3" name="Content Placeholder 2"/>
          <p:cNvSpPr>
            <a:spLocks noGrp="1"/>
          </p:cNvSpPr>
          <p:nvPr>
            <p:ph idx="1"/>
          </p:nvPr>
        </p:nvSpPr>
        <p:spPr>
          <a:xfrm>
            <a:off x="380999" y="1719071"/>
            <a:ext cx="8597901" cy="4407408"/>
          </a:xfrm>
        </p:spPr>
        <p:txBody>
          <a:bodyPr>
            <a:normAutofit/>
          </a:bodyPr>
          <a:lstStyle/>
          <a:p>
            <a:r>
              <a:rPr lang="en-US" sz="2800" b="1" dirty="0">
                <a:solidFill>
                  <a:srgbClr val="3366FF"/>
                </a:solidFill>
              </a:rPr>
              <a:t>Based on Middle States Association AFG</a:t>
            </a:r>
          </a:p>
          <a:p>
            <a:r>
              <a:rPr lang="en-US" sz="2800" b="1" dirty="0">
                <a:solidFill>
                  <a:srgbClr val="3366FF"/>
                </a:solidFill>
              </a:rPr>
              <a:t>The MSA is just one of several accrediting associations in the US</a:t>
            </a:r>
          </a:p>
        </p:txBody>
      </p:sp>
      <p:pic>
        <p:nvPicPr>
          <p:cNvPr id="4" name="Picture 3" descr="regionals map"/>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4382" b="93493" l="3807" r="98354">
                        <a14:foregroundMark x1="48457" y1="37583" x2="48457" y2="37583"/>
                        <a14:foregroundMark x1="54012" y1="37052" x2="54012" y2="37052"/>
                        <a14:foregroundMark x1="12551" y1="54980" x2="12551" y2="54980"/>
                        <a14:foregroundMark x1="11728" y1="51394" x2="11728" y2="51394"/>
                        <a14:foregroundMark x1="18827" y1="25365" x2="18827" y2="25365"/>
                        <a14:foregroundMark x1="16049" y1="29482" x2="16049" y2="29482"/>
                        <a14:foregroundMark x1="22531" y1="26295" x2="22531" y2="26295"/>
                        <a14:foregroundMark x1="21914" y1="28818" x2="21914" y2="28818"/>
                        <a14:foregroundMark x1="15844" y1="54582" x2="15844" y2="54582"/>
                        <a14:foregroundMark x1="16049" y1="57238" x2="16049" y2="57238"/>
                        <a14:foregroundMark x1="15329" y1="59230" x2="15329" y2="59230"/>
                        <a14:foregroundMark x1="12140" y1="49535" x2="12140" y2="49535"/>
                        <a14:foregroundMark x1="82510" y1="27224" x2="82510" y2="27224"/>
                        <a14:foregroundMark x1="86420" y1="27224" x2="86420" y2="27224"/>
                        <a14:foregroundMark x1="88683" y1="26959" x2="88683" y2="26959"/>
                        <a14:foregroundMark x1="87551" y1="29880" x2="87551" y2="29880"/>
                        <a14:foregroundMark x1="85082" y1="29880" x2="85082" y2="29880"/>
                        <a14:foregroundMark x1="83951" y1="30544" x2="83951" y2="30544"/>
                        <a14:foregroundMark x1="82819" y1="30544" x2="82819" y2="30544"/>
                        <a14:foregroundMark x1="88580" y1="29482" x2="88580" y2="29482"/>
                        <a14:foregroundMark x1="91872" y1="24170" x2="91872" y2="24170"/>
                        <a14:foregroundMark x1="92181" y1="22311" x2="92181" y2="22311"/>
                        <a14:foregroundMark x1="92284" y1="20053" x2="92284" y2="20053"/>
                        <a14:foregroundMark x1="93107" y1="13413" x2="93107" y2="13413"/>
                        <a14:foregroundMark x1="93107" y1="7039" x2="93107" y2="7039"/>
                        <a14:foregroundMark x1="93519" y1="9429" x2="93519" y2="9429"/>
                        <a14:foregroundMark x1="92284" y1="16999" x2="92284" y2="16999"/>
                        <a14:foregroundMark x1="43416" y1="39708" x2="43416" y2="39708"/>
                        <a14:foregroundMark x1="50617" y1="39177" x2="50617" y2="39177"/>
                        <a14:foregroundMark x1="57099" y1="38380" x2="57099" y2="38380"/>
                        <a14:foregroundMark x1="58128" y1="38380" x2="58128" y2="38380"/>
                        <a14:foregroundMark x1="71708" y1="62683" x2="71708" y2="62683"/>
                        <a14:foregroundMark x1="69444" y1="63081" x2="69444" y2="63081"/>
                        <a14:foregroundMark x1="77058" y1="63081" x2="77058" y2="63081"/>
                        <a14:foregroundMark x1="78395" y1="62417" x2="78395" y2="62417"/>
                        <a14:foregroundMark x1="14403" y1="52988" x2="14403" y2="52988"/>
                        <a14:foregroundMark x1="13272" y1="51660" x2="13272" y2="51660"/>
                        <a14:foregroundMark x1="13374" y1="26162" x2="13374" y2="26162"/>
                        <a14:foregroundMark x1="45782" y1="39044" x2="45782" y2="39044"/>
                        <a14:foregroundMark x1="55453" y1="38778" x2="55453" y2="38778"/>
                        <a14:foregroundMark x1="51852" y1="39177" x2="51852" y2="39177"/>
                        <a14:foregroundMark x1="92284" y1="14874" x2="92284" y2="14874"/>
                        <a14:foregroundMark x1="13580" y1="57238" x2="13580" y2="57238"/>
                      </a14:backgroundRemoval>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624982" y="2688167"/>
            <a:ext cx="5622485" cy="43561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CC0BE5CA-86A7-3A4A-8D4B-57CE8D2F267E}"/>
              </a:ext>
            </a:extLst>
          </p:cNvPr>
          <p:cNvPicPr>
            <a:picLocks noChangeAspect="1"/>
          </p:cNvPicPr>
          <p:nvPr/>
        </p:nvPicPr>
        <p:blipFill>
          <a:blip r:embed="rId5"/>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571165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childTnLst>
                          </p:cTn>
                        </p:par>
                        <p:par>
                          <p:cTn id="11" fill="hold">
                            <p:stCondLst>
                              <p:cond delay="500"/>
                            </p:stCondLst>
                            <p:childTnLst>
                              <p:par>
                                <p:cTn id="12" presetID="9" presetClass="entr" presetSubtype="0"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dissolv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Team Review of the </a:t>
            </a:r>
            <a:br>
              <a:rPr lang="en-US" b="1" dirty="0">
                <a:solidFill>
                  <a:srgbClr val="FF0000"/>
                </a:solidFill>
              </a:rPr>
            </a:br>
            <a:r>
              <a:rPr lang="en-US" b="1" dirty="0">
                <a:solidFill>
                  <a:srgbClr val="FF0000"/>
                </a:solidFill>
              </a:rPr>
              <a:t>Planning Process</a:t>
            </a:r>
          </a:p>
        </p:txBody>
      </p:sp>
      <p:sp>
        <p:nvSpPr>
          <p:cNvPr id="3" name="Content Placeholder 2"/>
          <p:cNvSpPr>
            <a:spLocks noGrp="1"/>
          </p:cNvSpPr>
          <p:nvPr>
            <p:ph idx="1"/>
          </p:nvPr>
        </p:nvSpPr>
        <p:spPr/>
        <p:txBody>
          <a:bodyPr>
            <a:normAutofit/>
          </a:bodyPr>
          <a:lstStyle/>
          <a:p>
            <a:r>
              <a:rPr lang="en-US" sz="2800" b="1" dirty="0">
                <a:solidFill>
                  <a:srgbClr val="3366FF"/>
                </a:solidFill>
              </a:rPr>
              <a:t>Diverse Membership</a:t>
            </a:r>
          </a:p>
          <a:p>
            <a:r>
              <a:rPr lang="en-US" sz="2800" b="1" dirty="0">
                <a:solidFill>
                  <a:srgbClr val="3366FF"/>
                </a:solidFill>
              </a:rPr>
              <a:t>Meeting schedules, agendas, notes</a:t>
            </a:r>
          </a:p>
          <a:p>
            <a:r>
              <a:rPr lang="en-US" sz="2800" b="1" dirty="0">
                <a:solidFill>
                  <a:srgbClr val="3366FF"/>
                </a:solidFill>
              </a:rPr>
              <a:t>Interface with other school improvement/leadership teams</a:t>
            </a:r>
          </a:p>
          <a:p>
            <a:r>
              <a:rPr lang="en-US" sz="2800" b="1" dirty="0">
                <a:solidFill>
                  <a:srgbClr val="3366FF"/>
                </a:solidFill>
              </a:rPr>
              <a:t>Communication and transparency of the planning process</a:t>
            </a:r>
          </a:p>
          <a:p>
            <a:r>
              <a:rPr lang="en-US" sz="2800" b="1" dirty="0">
                <a:solidFill>
                  <a:srgbClr val="3366FF"/>
                </a:solidFill>
              </a:rPr>
              <a:t>Steering Committee’s role</a:t>
            </a:r>
          </a:p>
          <a:p>
            <a:r>
              <a:rPr lang="en-US" sz="2800" b="1" dirty="0">
                <a:solidFill>
                  <a:srgbClr val="3366FF"/>
                </a:solidFill>
              </a:rPr>
              <a:t>Role of Action/Implementation Teams</a:t>
            </a:r>
          </a:p>
        </p:txBody>
      </p:sp>
      <p:pic>
        <p:nvPicPr>
          <p:cNvPr id="6" name="Picture 5">
            <a:extLst>
              <a:ext uri="{FF2B5EF4-FFF2-40B4-BE49-F238E27FC236}">
                <a16:creationId xmlns:a16="http://schemas.microsoft.com/office/drawing/2014/main" id="{74BA0462-58FC-AA49-BD6F-EAFD1F449AC5}"/>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1314237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Team Review of Self-Study Content </a:t>
            </a:r>
            <a:br>
              <a:rPr lang="en-US" b="1" dirty="0">
                <a:solidFill>
                  <a:srgbClr val="FF0000"/>
                </a:solidFill>
              </a:rPr>
            </a:br>
            <a:endParaRPr lang="en-US" b="1" dirty="0">
              <a:solidFill>
                <a:srgbClr val="FF0000"/>
              </a:solidFill>
            </a:endParaRPr>
          </a:p>
        </p:txBody>
      </p:sp>
      <p:sp>
        <p:nvSpPr>
          <p:cNvPr id="3" name="Content Placeholder 2"/>
          <p:cNvSpPr>
            <a:spLocks noGrp="1"/>
          </p:cNvSpPr>
          <p:nvPr>
            <p:ph idx="1"/>
          </p:nvPr>
        </p:nvSpPr>
        <p:spPr/>
        <p:txBody>
          <a:bodyPr>
            <a:normAutofit/>
          </a:bodyPr>
          <a:lstStyle/>
          <a:p>
            <a:r>
              <a:rPr lang="en-US" b="1" dirty="0">
                <a:solidFill>
                  <a:srgbClr val="3366FF"/>
                </a:solidFill>
              </a:rPr>
              <a:t>Mission</a:t>
            </a:r>
          </a:p>
          <a:p>
            <a:r>
              <a:rPr lang="en-US" b="1" dirty="0">
                <a:solidFill>
                  <a:srgbClr val="3366FF"/>
                </a:solidFill>
              </a:rPr>
              <a:t>Beliefs</a:t>
            </a:r>
          </a:p>
          <a:p>
            <a:r>
              <a:rPr lang="en-US" b="1" dirty="0">
                <a:solidFill>
                  <a:srgbClr val="3366FF"/>
                </a:solidFill>
              </a:rPr>
              <a:t>Some regionals require Profile of the Graduate</a:t>
            </a:r>
          </a:p>
          <a:p>
            <a:r>
              <a:rPr lang="en-US" b="1" dirty="0">
                <a:solidFill>
                  <a:srgbClr val="3366FF"/>
                </a:solidFill>
              </a:rPr>
              <a:t>Documents/Surveys to support the School’s Internal and External Scan</a:t>
            </a:r>
          </a:p>
          <a:p>
            <a:r>
              <a:rPr lang="en-US" b="1" dirty="0">
                <a:solidFill>
                  <a:srgbClr val="3366FF"/>
                </a:solidFill>
              </a:rPr>
              <a:t>How did data influence the School Improvement/Action Plans?</a:t>
            </a:r>
          </a:p>
        </p:txBody>
      </p:sp>
      <p:pic>
        <p:nvPicPr>
          <p:cNvPr id="5" name="Picture 4">
            <a:extLst>
              <a:ext uri="{FF2B5EF4-FFF2-40B4-BE49-F238E27FC236}">
                <a16:creationId xmlns:a16="http://schemas.microsoft.com/office/drawing/2014/main" id="{D4AF1BBE-00E5-344A-9979-6C4F7163B49D}"/>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402186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Basis for Team’s Accreditation Recommendation </a:t>
            </a:r>
          </a:p>
        </p:txBody>
      </p:sp>
      <p:sp>
        <p:nvSpPr>
          <p:cNvPr id="3" name="Content Placeholder 2"/>
          <p:cNvSpPr>
            <a:spLocks noGrp="1"/>
          </p:cNvSpPr>
          <p:nvPr>
            <p:ph idx="1"/>
          </p:nvPr>
        </p:nvSpPr>
        <p:spPr>
          <a:xfrm>
            <a:off x="457200" y="1286934"/>
            <a:ext cx="8229600" cy="4839230"/>
          </a:xfrm>
        </p:spPr>
        <p:txBody>
          <a:bodyPr>
            <a:normAutofit lnSpcReduction="10000"/>
          </a:bodyPr>
          <a:lstStyle/>
          <a:p>
            <a:pPr marL="0" indent="0">
              <a:buNone/>
            </a:pPr>
            <a:endParaRPr lang="en-US" sz="2800" dirty="0"/>
          </a:p>
          <a:p>
            <a:r>
              <a:rPr lang="en-US" sz="3600" b="1" dirty="0">
                <a:solidFill>
                  <a:srgbClr val="3366FF"/>
                </a:solidFill>
              </a:rPr>
              <a:t>Meeting the applicable CEASD and Regional Standards.</a:t>
            </a:r>
          </a:p>
          <a:p>
            <a:r>
              <a:rPr lang="en-US" sz="3600" b="1" dirty="0">
                <a:solidFill>
                  <a:srgbClr val="3366FF"/>
                </a:solidFill>
              </a:rPr>
              <a:t>Developing and maintaining a process for continuous growth and improvement in student performance and organizational capacity.</a:t>
            </a:r>
          </a:p>
          <a:p>
            <a:r>
              <a:rPr lang="en-US" sz="3600" b="1" dirty="0">
                <a:solidFill>
                  <a:srgbClr val="3366FF"/>
                </a:solidFill>
              </a:rPr>
              <a:t>Having a plan for growth and improvement.</a:t>
            </a:r>
          </a:p>
        </p:txBody>
      </p:sp>
      <p:pic>
        <p:nvPicPr>
          <p:cNvPr id="5" name="Picture 4">
            <a:extLst>
              <a:ext uri="{FF2B5EF4-FFF2-40B4-BE49-F238E27FC236}">
                <a16:creationId xmlns:a16="http://schemas.microsoft.com/office/drawing/2014/main" id="{1C25D1AE-98E6-754D-80E0-64500B00F059}"/>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1850592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dissolve">
                                      <p:cBhvr>
                                        <p:cTn id="11" dur="500"/>
                                        <p:tgtEl>
                                          <p:spTgt spid="3">
                                            <p:txEl>
                                              <p:pRg st="2" end="2"/>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FF0000"/>
                </a:solidFill>
              </a:rPr>
              <a:t>Possible Recommendations</a:t>
            </a:r>
          </a:p>
        </p:txBody>
      </p:sp>
      <p:sp>
        <p:nvSpPr>
          <p:cNvPr id="3" name="Content Placeholder 2"/>
          <p:cNvSpPr>
            <a:spLocks noGrp="1"/>
          </p:cNvSpPr>
          <p:nvPr>
            <p:ph idx="1"/>
          </p:nvPr>
        </p:nvSpPr>
        <p:spPr/>
        <p:txBody>
          <a:bodyPr>
            <a:normAutofit/>
          </a:bodyPr>
          <a:lstStyle/>
          <a:p>
            <a:endParaRPr lang="en-US" sz="2800" dirty="0"/>
          </a:p>
          <a:p>
            <a:r>
              <a:rPr lang="en-US" sz="3600" b="1" dirty="0">
                <a:solidFill>
                  <a:srgbClr val="3366FF"/>
                </a:solidFill>
              </a:rPr>
              <a:t>Accreditation</a:t>
            </a:r>
          </a:p>
          <a:p>
            <a:r>
              <a:rPr lang="en-US" sz="3600" b="1" dirty="0">
                <a:solidFill>
                  <a:srgbClr val="3366FF"/>
                </a:solidFill>
              </a:rPr>
              <a:t>Provisional Accreditation</a:t>
            </a:r>
          </a:p>
          <a:p>
            <a:r>
              <a:rPr lang="en-US" sz="3600" b="1" dirty="0">
                <a:solidFill>
                  <a:srgbClr val="3366FF"/>
                </a:solidFill>
              </a:rPr>
              <a:t>No Accreditation</a:t>
            </a:r>
          </a:p>
          <a:p>
            <a:r>
              <a:rPr lang="en-US" sz="3600" b="1" dirty="0">
                <a:solidFill>
                  <a:srgbClr val="3366FF"/>
                </a:solidFill>
              </a:rPr>
              <a:t>Regionals have varied Recommendations e.g. Accreditation with Stipulations, etc.</a:t>
            </a:r>
          </a:p>
        </p:txBody>
      </p:sp>
      <p:pic>
        <p:nvPicPr>
          <p:cNvPr id="5" name="Picture 4">
            <a:extLst>
              <a:ext uri="{FF2B5EF4-FFF2-40B4-BE49-F238E27FC236}">
                <a16:creationId xmlns:a16="http://schemas.microsoft.com/office/drawing/2014/main" id="{612ACAAB-9380-B847-849C-64F568EC2D77}"/>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3654499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dissolve">
                                      <p:cBhvr>
                                        <p:cTn id="11" dur="500"/>
                                        <p:tgtEl>
                                          <p:spTgt spid="3">
                                            <p:txEl>
                                              <p:pRg st="2" end="2"/>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ssolv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 Team’s Accreditation Recommendation Reviewed By…</a:t>
            </a:r>
          </a:p>
        </p:txBody>
      </p:sp>
      <p:sp>
        <p:nvSpPr>
          <p:cNvPr id="3" name="Content Placeholder 2"/>
          <p:cNvSpPr>
            <a:spLocks noGrp="1"/>
          </p:cNvSpPr>
          <p:nvPr>
            <p:ph idx="1"/>
          </p:nvPr>
        </p:nvSpPr>
        <p:spPr>
          <a:xfrm>
            <a:off x="380999" y="2108199"/>
            <a:ext cx="8407893" cy="4018279"/>
          </a:xfrm>
        </p:spPr>
        <p:txBody>
          <a:bodyPr>
            <a:normAutofit/>
          </a:bodyPr>
          <a:lstStyle/>
          <a:p>
            <a:r>
              <a:rPr lang="en-US" sz="4800" b="1" dirty="0">
                <a:solidFill>
                  <a:srgbClr val="3366FF"/>
                </a:solidFill>
              </a:rPr>
              <a:t>CEASD Board of Directors</a:t>
            </a:r>
          </a:p>
          <a:p>
            <a:endParaRPr lang="en-US" sz="4800" b="1" dirty="0">
              <a:solidFill>
                <a:srgbClr val="3366FF"/>
              </a:solidFill>
            </a:endParaRPr>
          </a:p>
          <a:p>
            <a:r>
              <a:rPr lang="en-US" sz="4800" b="1" dirty="0">
                <a:solidFill>
                  <a:srgbClr val="3366FF"/>
                </a:solidFill>
              </a:rPr>
              <a:t>Regional Commissions</a:t>
            </a:r>
          </a:p>
          <a:p>
            <a:endParaRPr lang="en-US" sz="4800" b="1" dirty="0">
              <a:solidFill>
                <a:srgbClr val="3366FF"/>
              </a:solidFill>
            </a:endParaRPr>
          </a:p>
        </p:txBody>
      </p:sp>
      <p:pic>
        <p:nvPicPr>
          <p:cNvPr id="5" name="Picture 4">
            <a:extLst>
              <a:ext uri="{FF2B5EF4-FFF2-40B4-BE49-F238E27FC236}">
                <a16:creationId xmlns:a16="http://schemas.microsoft.com/office/drawing/2014/main" id="{47C10B6D-F7BF-6849-9039-30CD7FD103D7}"/>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2822283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dissolve">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FF0000"/>
                </a:solidFill>
              </a:rPr>
              <a:t>Team Writing Assignments</a:t>
            </a:r>
          </a:p>
        </p:txBody>
      </p:sp>
      <p:sp>
        <p:nvSpPr>
          <p:cNvPr id="3" name="Content Placeholder 2"/>
          <p:cNvSpPr>
            <a:spLocks noGrp="1"/>
          </p:cNvSpPr>
          <p:nvPr>
            <p:ph idx="1"/>
          </p:nvPr>
        </p:nvSpPr>
        <p:spPr/>
        <p:txBody>
          <a:bodyPr>
            <a:noAutofit/>
          </a:bodyPr>
          <a:lstStyle/>
          <a:p>
            <a:r>
              <a:rPr lang="en-US" b="1" dirty="0">
                <a:solidFill>
                  <a:srgbClr val="3366FF"/>
                </a:solidFill>
              </a:rPr>
              <a:t>Decided by the Chair.</a:t>
            </a:r>
          </a:p>
          <a:p>
            <a:r>
              <a:rPr lang="en-US" b="1" dirty="0">
                <a:solidFill>
                  <a:srgbClr val="3366FF"/>
                </a:solidFill>
              </a:rPr>
              <a:t>Template available.</a:t>
            </a:r>
          </a:p>
          <a:p>
            <a:r>
              <a:rPr lang="en-US" b="1" dirty="0">
                <a:solidFill>
                  <a:srgbClr val="3366FF"/>
                </a:solidFill>
              </a:rPr>
              <a:t>Use Self-Study and support with narrative based on Observations and Evidence.</a:t>
            </a:r>
          </a:p>
          <a:p>
            <a:r>
              <a:rPr lang="en-US" b="1" dirty="0">
                <a:solidFill>
                  <a:srgbClr val="3366FF"/>
                </a:solidFill>
              </a:rPr>
              <a:t>Team Chair decides how Oral Exit Report will be handled.</a:t>
            </a:r>
          </a:p>
          <a:p>
            <a:r>
              <a:rPr lang="en-US" b="1" dirty="0">
                <a:solidFill>
                  <a:srgbClr val="3366FF"/>
                </a:solidFill>
              </a:rPr>
              <a:t>Team Chair is responsible for final written report.</a:t>
            </a:r>
          </a:p>
        </p:txBody>
      </p:sp>
      <p:pic>
        <p:nvPicPr>
          <p:cNvPr id="5" name="Picture 4">
            <a:extLst>
              <a:ext uri="{FF2B5EF4-FFF2-40B4-BE49-F238E27FC236}">
                <a16:creationId xmlns:a16="http://schemas.microsoft.com/office/drawing/2014/main" id="{50EBF3C2-4966-8742-B0E4-749CD368388F}"/>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358940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solidFill>
                  <a:srgbClr val="FF0000"/>
                </a:solidFill>
              </a:rPr>
              <a:t>Responsibilities of Team</a:t>
            </a:r>
            <a:br>
              <a:rPr lang="en-US" b="1" dirty="0">
                <a:solidFill>
                  <a:srgbClr val="FF0000"/>
                </a:solidFill>
              </a:rPr>
            </a:br>
            <a:endParaRPr lang="en-US" b="1" dirty="0">
              <a:solidFill>
                <a:srgbClr val="FF0000"/>
              </a:solidFill>
            </a:endParaRPr>
          </a:p>
        </p:txBody>
      </p:sp>
      <p:sp>
        <p:nvSpPr>
          <p:cNvPr id="3" name="Content Placeholder 2"/>
          <p:cNvSpPr>
            <a:spLocks noGrp="1"/>
          </p:cNvSpPr>
          <p:nvPr>
            <p:ph idx="1"/>
          </p:nvPr>
        </p:nvSpPr>
        <p:spPr>
          <a:xfrm>
            <a:off x="457200" y="1417638"/>
            <a:ext cx="8229600" cy="4708525"/>
          </a:xfrm>
        </p:spPr>
        <p:txBody>
          <a:bodyPr>
            <a:noAutofit/>
          </a:bodyPr>
          <a:lstStyle/>
          <a:p>
            <a:r>
              <a:rPr lang="en-US" sz="4000" b="1" dirty="0">
                <a:solidFill>
                  <a:srgbClr val="3366FF"/>
                </a:solidFill>
              </a:rPr>
              <a:t>Bring problematic standards or indicators to the attention of the chair.</a:t>
            </a:r>
          </a:p>
          <a:p>
            <a:r>
              <a:rPr lang="en-US" sz="4000" b="1" dirty="0">
                <a:solidFill>
                  <a:srgbClr val="3366FF"/>
                </a:solidFill>
              </a:rPr>
              <a:t>Include quotes when possible in your written narrative.</a:t>
            </a:r>
          </a:p>
          <a:p>
            <a:r>
              <a:rPr lang="en-US" sz="4000" b="1" dirty="0">
                <a:solidFill>
                  <a:srgbClr val="3366FF"/>
                </a:solidFill>
              </a:rPr>
              <a:t>Refer  to the evidence reviewed, interviews and observations.</a:t>
            </a:r>
          </a:p>
        </p:txBody>
      </p:sp>
      <p:pic>
        <p:nvPicPr>
          <p:cNvPr id="5" name="Picture 4">
            <a:extLst>
              <a:ext uri="{FF2B5EF4-FFF2-40B4-BE49-F238E27FC236}">
                <a16:creationId xmlns:a16="http://schemas.microsoft.com/office/drawing/2014/main" id="{0DFFA4E4-0EA1-1649-9BD2-0DEA479DC702}"/>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3059913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rgbClr val="FF0000"/>
                </a:solidFill>
              </a:rPr>
              <a:t>Oral Report</a:t>
            </a:r>
          </a:p>
        </p:txBody>
      </p:sp>
      <p:sp>
        <p:nvSpPr>
          <p:cNvPr id="3" name="Content Placeholder 2"/>
          <p:cNvSpPr>
            <a:spLocks noGrp="1"/>
          </p:cNvSpPr>
          <p:nvPr>
            <p:ph idx="1"/>
          </p:nvPr>
        </p:nvSpPr>
        <p:spPr/>
        <p:txBody>
          <a:bodyPr>
            <a:normAutofit/>
          </a:bodyPr>
          <a:lstStyle/>
          <a:p>
            <a:r>
              <a:rPr lang="en-US" b="1" dirty="0">
                <a:solidFill>
                  <a:srgbClr val="3366FF"/>
                </a:solidFill>
              </a:rPr>
              <a:t>20 minutes in length</a:t>
            </a:r>
          </a:p>
          <a:p>
            <a:r>
              <a:rPr lang="en-US" b="1" dirty="0">
                <a:solidFill>
                  <a:srgbClr val="3366FF"/>
                </a:solidFill>
              </a:rPr>
              <a:t>School decides who will attend and where it will be delivered.</a:t>
            </a:r>
          </a:p>
          <a:p>
            <a:r>
              <a:rPr lang="en-US" b="1" dirty="0">
                <a:solidFill>
                  <a:srgbClr val="3366FF"/>
                </a:solidFill>
              </a:rPr>
              <a:t>It includes highlights of the visit.</a:t>
            </a:r>
          </a:p>
          <a:p>
            <a:r>
              <a:rPr lang="en-US" b="1" dirty="0">
                <a:solidFill>
                  <a:srgbClr val="3366FF"/>
                </a:solidFill>
              </a:rPr>
              <a:t>Areas of strength</a:t>
            </a:r>
          </a:p>
          <a:p>
            <a:r>
              <a:rPr lang="en-US" b="1" dirty="0">
                <a:solidFill>
                  <a:srgbClr val="3366FF"/>
                </a:solidFill>
              </a:rPr>
              <a:t>Areas in which the school faces challenges</a:t>
            </a:r>
          </a:p>
          <a:p>
            <a:r>
              <a:rPr lang="en-US" b="1" dirty="0">
                <a:solidFill>
                  <a:srgbClr val="3366FF"/>
                </a:solidFill>
              </a:rPr>
              <a:t>May include the team’s accreditation recommendation. </a:t>
            </a:r>
          </a:p>
          <a:p>
            <a:endParaRPr lang="en-US" sz="2800" b="1" dirty="0">
              <a:solidFill>
                <a:srgbClr val="3366FF"/>
              </a:solidFill>
            </a:endParaRPr>
          </a:p>
        </p:txBody>
      </p:sp>
      <p:pic>
        <p:nvPicPr>
          <p:cNvPr id="5" name="Picture 4">
            <a:extLst>
              <a:ext uri="{FF2B5EF4-FFF2-40B4-BE49-F238E27FC236}">
                <a16:creationId xmlns:a16="http://schemas.microsoft.com/office/drawing/2014/main" id="{5F91E6C2-D067-6544-A19D-D176EF45C79A}"/>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2859779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896533" y="1253067"/>
            <a:ext cx="5503334" cy="17543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QUESTIONS AND ANSWERS</a:t>
            </a:r>
          </a:p>
        </p:txBody>
      </p:sp>
      <p:pic>
        <p:nvPicPr>
          <p:cNvPr id="4" name="Picture 3">
            <a:extLst>
              <a:ext uri="{FF2B5EF4-FFF2-40B4-BE49-F238E27FC236}">
                <a16:creationId xmlns:a16="http://schemas.microsoft.com/office/drawing/2014/main" id="{1409BEBD-5027-B24C-9DA5-D08ECCFAAEAC}"/>
              </a:ext>
            </a:extLst>
          </p:cNvPr>
          <p:cNvPicPr>
            <a:picLocks noChangeAspect="1"/>
          </p:cNvPicPr>
          <p:nvPr/>
        </p:nvPicPr>
        <p:blipFill>
          <a:blip r:embed="rId2"/>
          <a:stretch>
            <a:fillRect/>
          </a:stretch>
        </p:blipFill>
        <p:spPr>
          <a:xfrm>
            <a:off x="3737945" y="3773347"/>
            <a:ext cx="1820509" cy="1475772"/>
          </a:xfrm>
          <a:prstGeom prst="rect">
            <a:avLst/>
          </a:prstGeom>
        </p:spPr>
      </p:pic>
    </p:spTree>
    <p:extLst>
      <p:ext uri="{BB962C8B-B14F-4D97-AF65-F5344CB8AC3E}">
        <p14:creationId xmlns:p14="http://schemas.microsoft.com/office/powerpoint/2010/main" val="1330100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112837"/>
          </a:xfrm>
        </p:spPr>
        <p:txBody>
          <a:bodyPr/>
          <a:lstStyle/>
          <a:p>
            <a:pPr algn="l"/>
            <a:r>
              <a:rPr lang="en-US" b="1" dirty="0">
                <a:solidFill>
                  <a:srgbClr val="3366FF"/>
                </a:solidFill>
              </a:rPr>
              <a:t>What is </a:t>
            </a:r>
            <a:r>
              <a:rPr lang="en-US" b="1" dirty="0" err="1">
                <a:solidFill>
                  <a:srgbClr val="3366FF"/>
                </a:solidFill>
              </a:rPr>
              <a:t>AdvancED</a:t>
            </a:r>
            <a:r>
              <a:rPr lang="en-US" b="1" dirty="0">
                <a:solidFill>
                  <a:srgbClr val="3366FF"/>
                </a:solidFill>
              </a:rPr>
              <a:t>?              </a:t>
            </a:r>
          </a:p>
        </p:txBody>
      </p:sp>
      <p:sp>
        <p:nvSpPr>
          <p:cNvPr id="4" name="Text Placeholder 3"/>
          <p:cNvSpPr>
            <a:spLocks noGrp="1"/>
          </p:cNvSpPr>
          <p:nvPr>
            <p:ph type="body" idx="1"/>
          </p:nvPr>
        </p:nvSpPr>
        <p:spPr>
          <a:xfrm>
            <a:off x="457200" y="1722438"/>
            <a:ext cx="8140700" cy="944562"/>
          </a:xfrm>
        </p:spPr>
        <p:txBody>
          <a:bodyPr>
            <a:normAutofit lnSpcReduction="10000"/>
          </a:bodyPr>
          <a:lstStyle/>
          <a:p>
            <a:pPr>
              <a:spcAft>
                <a:spcPts val="600"/>
              </a:spcAft>
            </a:pPr>
            <a:r>
              <a:rPr lang="en-US" dirty="0">
                <a:solidFill>
                  <a:srgbClr val="FF0000"/>
                </a:solidFill>
              </a:rPr>
              <a:t>Global accreditation standards</a:t>
            </a:r>
          </a:p>
          <a:p>
            <a:pPr>
              <a:spcAft>
                <a:spcPts val="600"/>
              </a:spcAft>
            </a:pPr>
            <a:r>
              <a:rPr lang="en-US" dirty="0">
                <a:solidFill>
                  <a:srgbClr val="FF0000"/>
                </a:solidFill>
              </a:rPr>
              <a:t>Also a School Improvement Model</a:t>
            </a:r>
          </a:p>
        </p:txBody>
      </p:sp>
      <p:sp>
        <p:nvSpPr>
          <p:cNvPr id="2" name="Content Placeholder 1"/>
          <p:cNvSpPr>
            <a:spLocks noGrp="1"/>
          </p:cNvSpPr>
          <p:nvPr>
            <p:ph sz="half" idx="2"/>
          </p:nvPr>
        </p:nvSpPr>
        <p:spPr>
          <a:xfrm>
            <a:off x="457200" y="2844799"/>
            <a:ext cx="4040188" cy="3687763"/>
          </a:xfrm>
        </p:spPr>
        <p:txBody>
          <a:bodyPr>
            <a:noAutofit/>
          </a:bodyPr>
          <a:lstStyle/>
          <a:p>
            <a:pPr marL="457200" lvl="1" indent="0">
              <a:buNone/>
            </a:pPr>
            <a:endParaRPr lang="en-US" sz="1600" dirty="0"/>
          </a:p>
          <a:p>
            <a:pPr marL="365760" lvl="1" indent="0">
              <a:buNone/>
            </a:pPr>
            <a:r>
              <a:rPr lang="en-US" sz="2400" b="1" dirty="0">
                <a:solidFill>
                  <a:srgbClr val="3366FF"/>
                </a:solidFill>
              </a:rPr>
              <a:t>North Central, SACS and </a:t>
            </a:r>
          </a:p>
          <a:p>
            <a:pPr marL="365760" lvl="1" indent="0">
              <a:buNone/>
            </a:pPr>
            <a:r>
              <a:rPr lang="en-US" sz="2400" b="1" dirty="0">
                <a:solidFill>
                  <a:srgbClr val="3366FF"/>
                </a:solidFill>
              </a:rPr>
              <a:t>Northwest have adopted  </a:t>
            </a:r>
          </a:p>
          <a:p>
            <a:pPr marL="365760" lvl="1" indent="0">
              <a:buNone/>
            </a:pPr>
            <a:r>
              <a:rPr lang="en-US" sz="2400" b="1" dirty="0" err="1">
                <a:solidFill>
                  <a:srgbClr val="3366FF"/>
                </a:solidFill>
              </a:rPr>
              <a:t>AdvancED</a:t>
            </a:r>
            <a:r>
              <a:rPr lang="en-US" sz="2400" b="1" dirty="0">
                <a:solidFill>
                  <a:srgbClr val="3366FF"/>
                </a:solidFill>
              </a:rPr>
              <a:t> accreditation Standards.</a:t>
            </a:r>
          </a:p>
        </p:txBody>
      </p:sp>
      <p:sp>
        <p:nvSpPr>
          <p:cNvPr id="6" name="Content Placeholder 5"/>
          <p:cNvSpPr>
            <a:spLocks noGrp="1"/>
          </p:cNvSpPr>
          <p:nvPr>
            <p:ph sz="quarter" idx="4"/>
          </p:nvPr>
        </p:nvSpPr>
        <p:spPr>
          <a:xfrm>
            <a:off x="4645025" y="2895598"/>
            <a:ext cx="4041775" cy="3687763"/>
          </a:xfrm>
        </p:spPr>
        <p:txBody>
          <a:bodyPr>
            <a:normAutofit fontScale="70000" lnSpcReduction="20000"/>
          </a:bodyPr>
          <a:lstStyle/>
          <a:p>
            <a:pPr marL="45720" indent="0">
              <a:spcAft>
                <a:spcPts val="600"/>
              </a:spcAft>
              <a:buNone/>
            </a:pPr>
            <a:r>
              <a:rPr lang="en-US" sz="1800" dirty="0"/>
              <a:t> </a:t>
            </a:r>
            <a:r>
              <a:rPr lang="en-US" sz="3100" b="1" dirty="0">
                <a:solidFill>
                  <a:srgbClr val="FF0000"/>
                </a:solidFill>
              </a:rPr>
              <a:t>Five Standards for Quality</a:t>
            </a:r>
          </a:p>
          <a:p>
            <a:pPr lvl="1"/>
            <a:r>
              <a:rPr lang="en-US" sz="3100" b="1" dirty="0">
                <a:solidFill>
                  <a:srgbClr val="3366FF"/>
                </a:solidFill>
              </a:rPr>
              <a:t>Purpose and Direction</a:t>
            </a:r>
          </a:p>
          <a:p>
            <a:pPr lvl="1"/>
            <a:r>
              <a:rPr lang="en-US" sz="3100" b="1" dirty="0">
                <a:solidFill>
                  <a:srgbClr val="3366FF"/>
                </a:solidFill>
              </a:rPr>
              <a:t>Governance and Leadership</a:t>
            </a:r>
          </a:p>
          <a:p>
            <a:pPr lvl="1"/>
            <a:r>
              <a:rPr lang="en-US" sz="3100" b="1" dirty="0">
                <a:solidFill>
                  <a:srgbClr val="3366FF"/>
                </a:solidFill>
              </a:rPr>
              <a:t>Teaching and Assessing for Learning</a:t>
            </a:r>
          </a:p>
          <a:p>
            <a:pPr lvl="1"/>
            <a:r>
              <a:rPr lang="en-US" sz="3100" b="1" dirty="0">
                <a:solidFill>
                  <a:srgbClr val="3366FF"/>
                </a:solidFill>
              </a:rPr>
              <a:t>Resources and Support Systems</a:t>
            </a:r>
          </a:p>
          <a:p>
            <a:pPr lvl="1"/>
            <a:r>
              <a:rPr lang="en-US" sz="3100" b="1" dirty="0">
                <a:solidFill>
                  <a:srgbClr val="3366FF"/>
                </a:solidFill>
              </a:rPr>
              <a:t>Using Results for Continuous Improvement</a:t>
            </a:r>
          </a:p>
        </p:txBody>
      </p:sp>
      <p:pic>
        <p:nvPicPr>
          <p:cNvPr id="8" name="Picture 7" descr="Unknow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5900" y="287337"/>
            <a:ext cx="3594100" cy="2260600"/>
          </a:xfrm>
          <a:prstGeom prst="rect">
            <a:avLst/>
          </a:prstGeom>
        </p:spPr>
      </p:pic>
    </p:spTree>
    <p:extLst>
      <p:ext uri="{BB962C8B-B14F-4D97-AF65-F5344CB8AC3E}">
        <p14:creationId xmlns:p14="http://schemas.microsoft.com/office/powerpoint/2010/main" val="3331234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500"/>
                                        <p:tgtEl>
                                          <p:spTgt spid="4">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dissolve">
                                      <p:cBhvr>
                                        <p:cTn id="15" dur="500"/>
                                        <p:tgtEl>
                                          <p:spTgt spid="6">
                                            <p:txEl>
                                              <p:pRg st="0" end="0"/>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Effect transition="in" filter="dissolve">
                                      <p:cBhvr>
                                        <p:cTn id="19" dur="500"/>
                                        <p:tgtEl>
                                          <p:spTgt spid="6">
                                            <p:txEl>
                                              <p:pRg st="1" end="1"/>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dissolve">
                                      <p:cBhvr>
                                        <p:cTn id="23" dur="500"/>
                                        <p:tgtEl>
                                          <p:spTgt spid="6">
                                            <p:txEl>
                                              <p:pRg st="2" end="2"/>
                                            </p:txEl>
                                          </p:spTgt>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dissolve">
                                      <p:cBhvr>
                                        <p:cTn id="27" dur="500"/>
                                        <p:tgtEl>
                                          <p:spTgt spid="6">
                                            <p:txEl>
                                              <p:pRg st="3" end="3"/>
                                            </p:txEl>
                                          </p:spTgt>
                                        </p:tgtEl>
                                      </p:cBhvr>
                                    </p:animEffect>
                                  </p:childTnLst>
                                </p:cTn>
                              </p:par>
                            </p:childTnLst>
                          </p:cTn>
                        </p:par>
                        <p:par>
                          <p:cTn id="28" fill="hold">
                            <p:stCondLst>
                              <p:cond delay="3000"/>
                            </p:stCondLst>
                            <p:childTnLst>
                              <p:par>
                                <p:cTn id="29" presetID="9" presetClass="entr" presetSubtype="0" fill="hold" grpId="0" nodeType="after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Effect transition="in" filter="dissolve">
                                      <p:cBhvr>
                                        <p:cTn id="31" dur="500"/>
                                        <p:tgtEl>
                                          <p:spTgt spid="6">
                                            <p:txEl>
                                              <p:pRg st="4" end="4"/>
                                            </p:txEl>
                                          </p:spTgt>
                                        </p:tgtEl>
                                      </p:cBhvr>
                                    </p:animEffect>
                                  </p:childTnLst>
                                </p:cTn>
                              </p:par>
                            </p:childTnLst>
                          </p:cTn>
                        </p:par>
                        <p:par>
                          <p:cTn id="32" fill="hold">
                            <p:stCondLst>
                              <p:cond delay="3500"/>
                            </p:stCondLst>
                            <p:childTnLst>
                              <p:par>
                                <p:cTn id="33" presetID="9" presetClass="entr" presetSubtype="0" fill="hold" grpId="0" nodeType="after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animEffect transition="in" filter="dissolve">
                                      <p:cBhvr>
                                        <p:cTn id="35"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orient="vert"/>
          </p:nvPr>
        </p:nvSpPr>
        <p:spPr>
          <a:xfrm rot="10800000">
            <a:off x="7162800" y="274638"/>
            <a:ext cx="1676400" cy="6350045"/>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en-US" sz="4400" b="1" dirty="0">
                <a:solidFill>
                  <a:srgbClr val="FF0000"/>
                </a:solidFill>
              </a:rPr>
              <a:t>Accreditation </a:t>
            </a:r>
            <a:r>
              <a:rPr lang="en-US" sz="5400" b="1" dirty="0">
                <a:solidFill>
                  <a:srgbClr val="FF0000"/>
                </a:solidFill>
              </a:rPr>
              <a:t>= </a:t>
            </a:r>
            <a:br>
              <a:rPr lang="en-US" sz="4000" b="1" dirty="0">
                <a:solidFill>
                  <a:srgbClr val="FF0000"/>
                </a:solidFill>
              </a:rPr>
            </a:br>
            <a:r>
              <a:rPr lang="en-US" sz="2800" b="1" dirty="0">
                <a:solidFill>
                  <a:srgbClr val="FFFFFF"/>
                </a:solidFill>
              </a:rPr>
              <a:t>Continuous Improvement</a:t>
            </a:r>
            <a:endParaRPr lang="en-US" sz="1800" b="1" dirty="0">
              <a:solidFill>
                <a:srgbClr val="FFFFFF"/>
              </a:solidFill>
            </a:endParaRPr>
          </a:p>
        </p:txBody>
      </p:sp>
      <p:pic>
        <p:nvPicPr>
          <p:cNvPr id="4" name="Content Placeholder 3" descr="lifecycle_sm.gif"/>
          <p:cNvPicPr>
            <a:picLocks noGrp="1" noChangeAspect="1"/>
          </p:cNvPicPr>
          <p:nvPr>
            <p:ph idx="4294967295"/>
          </p:nvPr>
        </p:nvPicPr>
        <p:blipFill rotWithShape="1">
          <a:blip r:embed="rId3">
            <a:extLst>
              <a:ext uri="{28A0092B-C50C-407E-A947-70E740481C1C}">
                <a14:useLocalDpi xmlns:a14="http://schemas.microsoft.com/office/drawing/2010/main" val="0"/>
              </a:ext>
            </a:extLst>
          </a:blip>
          <a:srcRect l="-7601" r="-7601"/>
          <a:stretch/>
        </p:blipFill>
        <p:spPr>
          <a:xfrm>
            <a:off x="0" y="320675"/>
            <a:ext cx="6318250" cy="6303963"/>
          </a:xfrm>
          <a:prstGeom prst="rect">
            <a:avLst/>
          </a:prstGeom>
          <a:ln>
            <a:noFill/>
          </a:ln>
          <a:effectLst>
            <a:softEdge rad="112500"/>
          </a:effectLst>
        </p:spPr>
      </p:pic>
    </p:spTree>
    <p:extLst>
      <p:ext uri="{BB962C8B-B14F-4D97-AF65-F5344CB8AC3E}">
        <p14:creationId xmlns:p14="http://schemas.microsoft.com/office/powerpoint/2010/main" val="1076255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The Self-Study Process </a:t>
            </a:r>
            <a:br>
              <a:rPr lang="en-US" b="1" dirty="0">
                <a:solidFill>
                  <a:srgbClr val="FF0000"/>
                </a:solidFill>
              </a:rPr>
            </a:br>
            <a:r>
              <a:rPr lang="en-US" b="1" dirty="0">
                <a:solidFill>
                  <a:srgbClr val="FF0000"/>
                </a:solidFill>
              </a:rPr>
              <a:t>at a Glance</a:t>
            </a:r>
          </a:p>
        </p:txBody>
      </p:sp>
      <p:sp>
        <p:nvSpPr>
          <p:cNvPr id="3" name="Content Placeholder 2"/>
          <p:cNvSpPr>
            <a:spLocks noGrp="1"/>
          </p:cNvSpPr>
          <p:nvPr>
            <p:ph idx="1"/>
          </p:nvPr>
        </p:nvSpPr>
        <p:spPr>
          <a:xfrm>
            <a:off x="380999" y="2070099"/>
            <a:ext cx="8407893" cy="4056379"/>
          </a:xfrm>
        </p:spPr>
        <p:txBody>
          <a:bodyPr>
            <a:normAutofit/>
          </a:bodyPr>
          <a:lstStyle/>
          <a:p>
            <a:r>
              <a:rPr lang="en-US" sz="2800" b="1" dirty="0">
                <a:solidFill>
                  <a:srgbClr val="3366FF"/>
                </a:solidFill>
              </a:rPr>
              <a:t>Analysis of the school using the 12 CEASD Standards and Regional Standards.</a:t>
            </a:r>
          </a:p>
          <a:p>
            <a:r>
              <a:rPr lang="en-US" sz="2800" b="1" dirty="0">
                <a:solidFill>
                  <a:srgbClr val="3366FF"/>
                </a:solidFill>
              </a:rPr>
              <a:t>Identification of strengths and opportunities for growth from the analysis.</a:t>
            </a:r>
          </a:p>
          <a:p>
            <a:r>
              <a:rPr lang="en-US" sz="2800" b="1" dirty="0">
                <a:solidFill>
                  <a:srgbClr val="3366FF"/>
                </a:solidFill>
              </a:rPr>
              <a:t>Formulation of student and organization goals based on the analysis.</a:t>
            </a:r>
          </a:p>
          <a:p>
            <a:r>
              <a:rPr lang="en-US" sz="2800" b="1" dirty="0">
                <a:solidFill>
                  <a:srgbClr val="3366FF"/>
                </a:solidFill>
              </a:rPr>
              <a:t>Adherence to the requirements of the CEASD AFG protocol and Regional Protocol.</a:t>
            </a:r>
          </a:p>
        </p:txBody>
      </p:sp>
      <p:pic>
        <p:nvPicPr>
          <p:cNvPr id="6" name="Picture 5">
            <a:extLst>
              <a:ext uri="{FF2B5EF4-FFF2-40B4-BE49-F238E27FC236}">
                <a16:creationId xmlns:a16="http://schemas.microsoft.com/office/drawing/2014/main" id="{7786D03C-0D64-6640-BE8E-20CCD242BB68}"/>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2325408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solidFill>
                  <a:srgbClr val="FF0000"/>
                </a:solidFill>
              </a:rPr>
            </a:br>
            <a:r>
              <a:rPr lang="en-US" sz="6000" b="1" dirty="0">
                <a:solidFill>
                  <a:srgbClr val="FF0000"/>
                </a:solidFill>
              </a:rPr>
              <a:t>The 12 CEASD Standards</a:t>
            </a:r>
          </a:p>
        </p:txBody>
      </p:sp>
      <p:sp>
        <p:nvSpPr>
          <p:cNvPr id="3" name="Content Placeholder 2"/>
          <p:cNvSpPr>
            <a:spLocks noGrp="1"/>
          </p:cNvSpPr>
          <p:nvPr>
            <p:ph idx="1"/>
          </p:nvPr>
        </p:nvSpPr>
        <p:spPr>
          <a:xfrm>
            <a:off x="380999" y="2031999"/>
            <a:ext cx="8407893" cy="4094479"/>
          </a:xfrm>
        </p:spPr>
        <p:txBody>
          <a:bodyPr>
            <a:normAutofit/>
          </a:bodyPr>
          <a:lstStyle/>
          <a:p>
            <a:r>
              <a:rPr lang="en-US" sz="2800" b="1" dirty="0">
                <a:solidFill>
                  <a:srgbClr val="3366FF"/>
                </a:solidFill>
              </a:rPr>
              <a:t>Philosophy/Mission</a:t>
            </a:r>
          </a:p>
          <a:p>
            <a:r>
              <a:rPr lang="en-US" sz="2800" b="1" dirty="0">
                <a:solidFill>
                  <a:srgbClr val="3366FF"/>
                </a:solidFill>
              </a:rPr>
              <a:t>Governance and Leadership</a:t>
            </a:r>
          </a:p>
          <a:p>
            <a:r>
              <a:rPr lang="en-US" sz="2800" b="1" dirty="0">
                <a:solidFill>
                  <a:srgbClr val="3366FF"/>
                </a:solidFill>
              </a:rPr>
              <a:t>School Improvement Planning and Viability</a:t>
            </a:r>
          </a:p>
          <a:p>
            <a:r>
              <a:rPr lang="en-US" sz="2800" b="1" dirty="0">
                <a:solidFill>
                  <a:srgbClr val="3366FF"/>
                </a:solidFill>
              </a:rPr>
              <a:t>Finances</a:t>
            </a:r>
          </a:p>
          <a:p>
            <a:r>
              <a:rPr lang="en-US" sz="2800" b="1" dirty="0">
                <a:solidFill>
                  <a:srgbClr val="3366FF"/>
                </a:solidFill>
              </a:rPr>
              <a:t>Facilities</a:t>
            </a:r>
          </a:p>
          <a:p>
            <a:r>
              <a:rPr lang="en-US" sz="2800" b="1" dirty="0">
                <a:solidFill>
                  <a:srgbClr val="3366FF"/>
                </a:solidFill>
              </a:rPr>
              <a:t>School Climate and Organization</a:t>
            </a:r>
          </a:p>
        </p:txBody>
      </p:sp>
      <p:pic>
        <p:nvPicPr>
          <p:cNvPr id="6" name="Picture 5">
            <a:extLst>
              <a:ext uri="{FF2B5EF4-FFF2-40B4-BE49-F238E27FC236}">
                <a16:creationId xmlns:a16="http://schemas.microsoft.com/office/drawing/2014/main" id="{328A641E-A5B2-2645-A39B-D7A0E4264E2F}"/>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3681551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solidFill>
                  <a:srgbClr val="FF0000"/>
                </a:solidFill>
              </a:rPr>
              <a:t> The 12 CEASD Standards Contd.</a:t>
            </a:r>
          </a:p>
        </p:txBody>
      </p:sp>
      <p:sp>
        <p:nvSpPr>
          <p:cNvPr id="3" name="Content Placeholder 2"/>
          <p:cNvSpPr>
            <a:spLocks noGrp="1"/>
          </p:cNvSpPr>
          <p:nvPr>
            <p:ph idx="1"/>
          </p:nvPr>
        </p:nvSpPr>
        <p:spPr>
          <a:xfrm>
            <a:off x="380999" y="2120899"/>
            <a:ext cx="8407893" cy="4005579"/>
          </a:xfrm>
        </p:spPr>
        <p:txBody>
          <a:bodyPr>
            <a:normAutofit/>
          </a:bodyPr>
          <a:lstStyle/>
          <a:p>
            <a:r>
              <a:rPr lang="en-US" sz="2800" b="1" dirty="0">
                <a:solidFill>
                  <a:srgbClr val="3366FF"/>
                </a:solidFill>
              </a:rPr>
              <a:t>Health and Safety</a:t>
            </a:r>
          </a:p>
          <a:p>
            <a:r>
              <a:rPr lang="en-US" sz="2800" b="1" dirty="0">
                <a:solidFill>
                  <a:srgbClr val="3366FF"/>
                </a:solidFill>
              </a:rPr>
              <a:t>Educational program</a:t>
            </a:r>
          </a:p>
          <a:p>
            <a:r>
              <a:rPr lang="en-US" sz="2800" b="1" dirty="0">
                <a:solidFill>
                  <a:srgbClr val="3366FF"/>
                </a:solidFill>
              </a:rPr>
              <a:t>Assessment and Evidence of Student Learning</a:t>
            </a:r>
          </a:p>
          <a:p>
            <a:r>
              <a:rPr lang="en-US" sz="2800" b="1" dirty="0">
                <a:solidFill>
                  <a:srgbClr val="3366FF"/>
                </a:solidFill>
              </a:rPr>
              <a:t>Student Services</a:t>
            </a:r>
          </a:p>
          <a:p>
            <a:r>
              <a:rPr lang="en-US" sz="2800" b="1" dirty="0">
                <a:solidFill>
                  <a:srgbClr val="3366FF"/>
                </a:solidFill>
              </a:rPr>
              <a:t>Student Life, Student Activities, and Residential Living</a:t>
            </a:r>
          </a:p>
          <a:p>
            <a:r>
              <a:rPr lang="en-US" sz="2800" b="1" dirty="0">
                <a:solidFill>
                  <a:srgbClr val="3366FF"/>
                </a:solidFill>
              </a:rPr>
              <a:t>Learning Resources and Information Technology</a:t>
            </a:r>
          </a:p>
        </p:txBody>
      </p:sp>
      <p:pic>
        <p:nvPicPr>
          <p:cNvPr id="6" name="Picture 5">
            <a:extLst>
              <a:ext uri="{FF2B5EF4-FFF2-40B4-BE49-F238E27FC236}">
                <a16:creationId xmlns:a16="http://schemas.microsoft.com/office/drawing/2014/main" id="{6915E916-B1C4-2C43-B859-6A1442F462B6}"/>
              </a:ext>
            </a:extLst>
          </p:cNvPr>
          <p:cNvPicPr>
            <a:picLocks noChangeAspect="1"/>
          </p:cNvPicPr>
          <p:nvPr/>
        </p:nvPicPr>
        <p:blipFill>
          <a:blip r:embed="rId2"/>
          <a:stretch>
            <a:fillRect/>
          </a:stretch>
        </p:blipFill>
        <p:spPr>
          <a:xfrm>
            <a:off x="6968383" y="5266481"/>
            <a:ext cx="1820509" cy="1475772"/>
          </a:xfrm>
          <a:prstGeom prst="rect">
            <a:avLst/>
          </a:prstGeom>
        </p:spPr>
      </p:pic>
    </p:spTree>
    <p:extLst>
      <p:ext uri="{BB962C8B-B14F-4D97-AF65-F5344CB8AC3E}">
        <p14:creationId xmlns:p14="http://schemas.microsoft.com/office/powerpoint/2010/main" val="150293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rgbClr val="FF0000"/>
                </a:solidFill>
              </a:rPr>
              <a:t>Standards </a:t>
            </a:r>
          </a:p>
        </p:txBody>
      </p:sp>
      <p:sp>
        <p:nvSpPr>
          <p:cNvPr id="3" name="Content Placeholder 2"/>
          <p:cNvSpPr>
            <a:spLocks noGrp="1"/>
          </p:cNvSpPr>
          <p:nvPr>
            <p:ph idx="1"/>
          </p:nvPr>
        </p:nvSpPr>
        <p:spPr>
          <a:xfrm>
            <a:off x="380999" y="2171699"/>
            <a:ext cx="8407893" cy="3954779"/>
          </a:xfrm>
        </p:spPr>
        <p:txBody>
          <a:bodyPr>
            <a:normAutofit/>
          </a:bodyPr>
          <a:lstStyle/>
          <a:p>
            <a:r>
              <a:rPr lang="en-US" sz="3200" b="1" dirty="0">
                <a:solidFill>
                  <a:srgbClr val="3366FF"/>
                </a:solidFill>
              </a:rPr>
              <a:t>A standard represents a statement of quality practices and conditions that research and best practice indicate are necessary for schools to achieve quality student performance and organizational effectiveness.</a:t>
            </a:r>
          </a:p>
        </p:txBody>
      </p:sp>
      <p:pic>
        <p:nvPicPr>
          <p:cNvPr id="6" name="Picture 5">
            <a:extLst>
              <a:ext uri="{FF2B5EF4-FFF2-40B4-BE49-F238E27FC236}">
                <a16:creationId xmlns:a16="http://schemas.microsoft.com/office/drawing/2014/main" id="{1AD7BAFB-68C9-8145-AAF0-7CD622AB4610}"/>
              </a:ext>
            </a:extLst>
          </p:cNvPr>
          <p:cNvPicPr>
            <a:picLocks noChangeAspect="1"/>
          </p:cNvPicPr>
          <p:nvPr/>
        </p:nvPicPr>
        <p:blipFill>
          <a:blip r:embed="rId2"/>
          <a:stretch>
            <a:fillRect/>
          </a:stretch>
        </p:blipFill>
        <p:spPr>
          <a:xfrm>
            <a:off x="6968383" y="5243331"/>
            <a:ext cx="1820509" cy="1475772"/>
          </a:xfrm>
          <a:prstGeom prst="rect">
            <a:avLst/>
          </a:prstGeom>
        </p:spPr>
      </p:pic>
    </p:spTree>
    <p:extLst>
      <p:ext uri="{BB962C8B-B14F-4D97-AF65-F5344CB8AC3E}">
        <p14:creationId xmlns:p14="http://schemas.microsoft.com/office/powerpoint/2010/main" val="3043528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2165</TotalTime>
  <Words>1550</Words>
  <Application>Microsoft Macintosh PowerPoint</Application>
  <PresentationFormat>On-screen Show (4:3)</PresentationFormat>
  <Paragraphs>225</Paragraphs>
  <Slides>38</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Wingdings</vt:lpstr>
      <vt:lpstr>Office Theme</vt:lpstr>
      <vt:lpstr> Accreditation, Viability and Continuous Improvement A Guide for Accreditation Teams </vt:lpstr>
      <vt:lpstr> Today’s Agenda</vt:lpstr>
      <vt:lpstr>The CEASD Accreditation for Growth Protocol</vt:lpstr>
      <vt:lpstr>What is AdvancED?              </vt:lpstr>
      <vt:lpstr>Accreditation =  Continuous Improvement</vt:lpstr>
      <vt:lpstr>The Self-Study Process  at a Glance</vt:lpstr>
      <vt:lpstr> The 12 CEASD Standards</vt:lpstr>
      <vt:lpstr> The 12 CEASD Standards Contd.</vt:lpstr>
      <vt:lpstr>Standards </vt:lpstr>
      <vt:lpstr>Indicators</vt:lpstr>
      <vt:lpstr>Requirements for Accreditation</vt:lpstr>
      <vt:lpstr> Organizational Structure for the Self-study</vt:lpstr>
      <vt:lpstr>Timelines</vt:lpstr>
      <vt:lpstr>Timelines</vt:lpstr>
      <vt:lpstr>Final Self-Study Document</vt:lpstr>
      <vt:lpstr>Selection of the Visiting Team</vt:lpstr>
      <vt:lpstr>Components of the Site Visit</vt:lpstr>
      <vt:lpstr>Components of the Site Visit Contd.</vt:lpstr>
      <vt:lpstr>The Team Depends On</vt:lpstr>
      <vt:lpstr>What is Evidence?</vt:lpstr>
      <vt:lpstr>Classroom and Dormitory Observations</vt:lpstr>
      <vt:lpstr>Exhibits or Artifacts</vt:lpstr>
      <vt:lpstr> Oral Exit Report Concludes Site Visit</vt:lpstr>
      <vt:lpstr>The Final Written Report </vt:lpstr>
      <vt:lpstr>The Visiting Team Experience</vt:lpstr>
      <vt:lpstr> Serving on a Team</vt:lpstr>
      <vt:lpstr> Role of a Team Member</vt:lpstr>
      <vt:lpstr>Role of the Team Chair</vt:lpstr>
      <vt:lpstr>Assessing the School’s Ability to Meet the Standards</vt:lpstr>
      <vt:lpstr>Team Review of the  Planning Process</vt:lpstr>
      <vt:lpstr>Team Review of Self-Study Content  </vt:lpstr>
      <vt:lpstr>Basis for Team’s Accreditation Recommendation </vt:lpstr>
      <vt:lpstr>Possible Recommendations</vt:lpstr>
      <vt:lpstr> Team’s Accreditation Recommendation Reviewed By…</vt:lpstr>
      <vt:lpstr>Team Writing Assignments</vt:lpstr>
      <vt:lpstr>Responsibilities of Team </vt:lpstr>
      <vt:lpstr>Oral Report</vt:lpstr>
      <vt:lpstr>PowerPoint Presentation</vt:lpstr>
    </vt:vector>
  </TitlesOfParts>
  <Company>Texas School for the Deaf</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CEASD Accreditation for Growth</dc:title>
  <dc:creator>TSD</dc:creator>
  <cp:lastModifiedBy>Dennis Kirschbaum</cp:lastModifiedBy>
  <cp:revision>79</cp:revision>
  <cp:lastPrinted>2016-08-05T19:53:16Z</cp:lastPrinted>
  <dcterms:created xsi:type="dcterms:W3CDTF">2012-04-04T20:13:29Z</dcterms:created>
  <dcterms:modified xsi:type="dcterms:W3CDTF">2019-11-08T14:45:51Z</dcterms:modified>
</cp:coreProperties>
</file>