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5" r:id="rId1"/>
  </p:sldMasterIdLst>
  <p:notesMasterIdLst>
    <p:notesMasterId r:id="rId34"/>
  </p:notesMasterIdLst>
  <p:handoutMasterIdLst>
    <p:handoutMasterId r:id="rId35"/>
  </p:handoutMasterIdLst>
  <p:sldIdLst>
    <p:sldId id="256" r:id="rId2"/>
    <p:sldId id="257" r:id="rId3"/>
    <p:sldId id="258" r:id="rId4"/>
    <p:sldId id="278" r:id="rId5"/>
    <p:sldId id="260" r:id="rId6"/>
    <p:sldId id="261" r:id="rId7"/>
    <p:sldId id="281" r:id="rId8"/>
    <p:sldId id="263" r:id="rId9"/>
    <p:sldId id="264" r:id="rId10"/>
    <p:sldId id="265" r:id="rId11"/>
    <p:sldId id="266" r:id="rId12"/>
    <p:sldId id="267" r:id="rId13"/>
    <p:sldId id="280" r:id="rId14"/>
    <p:sldId id="297" r:id="rId15"/>
    <p:sldId id="298" r:id="rId16"/>
    <p:sldId id="268" r:id="rId17"/>
    <p:sldId id="300" r:id="rId18"/>
    <p:sldId id="299" r:id="rId19"/>
    <p:sldId id="301" r:id="rId20"/>
    <p:sldId id="302" r:id="rId21"/>
    <p:sldId id="275" r:id="rId22"/>
    <p:sldId id="272" r:id="rId23"/>
    <p:sldId id="269" r:id="rId24"/>
    <p:sldId id="270" r:id="rId25"/>
    <p:sldId id="271" r:id="rId26"/>
    <p:sldId id="273" r:id="rId27"/>
    <p:sldId id="276" r:id="rId28"/>
    <p:sldId id="277" r:id="rId29"/>
    <p:sldId id="287" r:id="rId30"/>
    <p:sldId id="288" r:id="rId31"/>
    <p:sldId id="289" r:id="rId32"/>
    <p:sldId id="293"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56"/>
    <p:restoredTop sz="50000" autoAdjust="0"/>
  </p:normalViewPr>
  <p:slideViewPr>
    <p:cSldViewPr snapToGrid="0" snapToObjects="1">
      <p:cViewPr varScale="1">
        <p:scale>
          <a:sx n="117" d="100"/>
          <a:sy n="117" d="100"/>
        </p:scale>
        <p:origin x="272" y="17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A5DD10-9568-DD4A-9BC7-F52666291009}" type="doc">
      <dgm:prSet loTypeId="urn:microsoft.com/office/officeart/2005/8/layout/process4" loCatId="" qsTypeId="urn:microsoft.com/office/officeart/2005/8/quickstyle/simple4" qsCatId="simple" csTypeId="urn:microsoft.com/office/officeart/2005/8/colors/colorful1#1" csCatId="colorful" phldr="1"/>
      <dgm:spPr/>
      <dgm:t>
        <a:bodyPr/>
        <a:lstStyle/>
        <a:p>
          <a:endParaRPr lang="en-US"/>
        </a:p>
      </dgm:t>
    </dgm:pt>
    <dgm:pt modelId="{3AC95E28-F802-F947-9786-6CA1099CAC89}">
      <dgm:prSet custT="1"/>
      <dgm:spPr/>
      <dgm:t>
        <a:bodyPr/>
        <a:lstStyle/>
        <a:p>
          <a:pPr rtl="0"/>
          <a:r>
            <a:rPr lang="en-US" sz="1600" baseline="0" dirty="0">
              <a:solidFill>
                <a:schemeClr val="bg1">
                  <a:lumMod val="20000"/>
                  <a:lumOff val="80000"/>
                </a:schemeClr>
              </a:solidFill>
            </a:rPr>
            <a:t>Beginning date of the self-study. </a:t>
          </a:r>
          <a:endParaRPr lang="en-US" sz="1600" dirty="0">
            <a:solidFill>
              <a:schemeClr val="bg1">
                <a:lumMod val="20000"/>
                <a:lumOff val="80000"/>
              </a:schemeClr>
            </a:solidFill>
          </a:endParaRPr>
        </a:p>
      </dgm:t>
    </dgm:pt>
    <dgm:pt modelId="{7862D071-B23B-B345-B6A9-3265D8554365}" type="parTrans" cxnId="{6D9C0B95-A13F-274A-994F-B52D04272C3D}">
      <dgm:prSet/>
      <dgm:spPr/>
      <dgm:t>
        <a:bodyPr/>
        <a:lstStyle/>
        <a:p>
          <a:endParaRPr lang="en-US" sz="3600">
            <a:solidFill>
              <a:schemeClr val="bg1">
                <a:lumMod val="20000"/>
                <a:lumOff val="80000"/>
              </a:schemeClr>
            </a:solidFill>
          </a:endParaRPr>
        </a:p>
      </dgm:t>
    </dgm:pt>
    <dgm:pt modelId="{5E4EAC9C-91D8-F047-8BC2-D1A7E35E4BD0}" type="sibTrans" cxnId="{6D9C0B95-A13F-274A-994F-B52D04272C3D}">
      <dgm:prSet/>
      <dgm:spPr/>
      <dgm:t>
        <a:bodyPr/>
        <a:lstStyle/>
        <a:p>
          <a:endParaRPr lang="en-US" sz="3600">
            <a:solidFill>
              <a:schemeClr val="bg1">
                <a:lumMod val="20000"/>
                <a:lumOff val="80000"/>
              </a:schemeClr>
            </a:solidFill>
          </a:endParaRPr>
        </a:p>
      </dgm:t>
    </dgm:pt>
    <dgm:pt modelId="{425BAFD1-63A7-5946-8136-AE4562279018}">
      <dgm:prSet custT="1"/>
      <dgm:spPr/>
      <dgm:t>
        <a:bodyPr/>
        <a:lstStyle/>
        <a:p>
          <a:pPr rtl="0"/>
          <a:r>
            <a:rPr lang="en-US" sz="1600" baseline="0" dirty="0">
              <a:solidFill>
                <a:schemeClr val="bg1">
                  <a:lumMod val="20000"/>
                  <a:lumOff val="80000"/>
                </a:schemeClr>
              </a:solidFill>
            </a:rPr>
            <a:t>Deadline for preliminary data and documentation gathering. </a:t>
          </a:r>
          <a:endParaRPr lang="en-US" sz="1600" dirty="0">
            <a:solidFill>
              <a:schemeClr val="bg1">
                <a:lumMod val="20000"/>
                <a:lumOff val="80000"/>
              </a:schemeClr>
            </a:solidFill>
          </a:endParaRPr>
        </a:p>
      </dgm:t>
    </dgm:pt>
    <dgm:pt modelId="{066CF840-919B-D342-AB92-012EE6B88931}" type="parTrans" cxnId="{87984509-09F2-5D41-8250-F012BDC06B59}">
      <dgm:prSet/>
      <dgm:spPr/>
      <dgm:t>
        <a:bodyPr/>
        <a:lstStyle/>
        <a:p>
          <a:endParaRPr lang="en-US" sz="3600">
            <a:solidFill>
              <a:schemeClr val="bg1">
                <a:lumMod val="20000"/>
                <a:lumOff val="80000"/>
              </a:schemeClr>
            </a:solidFill>
          </a:endParaRPr>
        </a:p>
      </dgm:t>
    </dgm:pt>
    <dgm:pt modelId="{2BAFB657-ACF5-9F43-8E3F-A728C85D365B}" type="sibTrans" cxnId="{87984509-09F2-5D41-8250-F012BDC06B59}">
      <dgm:prSet/>
      <dgm:spPr/>
      <dgm:t>
        <a:bodyPr/>
        <a:lstStyle/>
        <a:p>
          <a:endParaRPr lang="en-US" sz="3600">
            <a:solidFill>
              <a:schemeClr val="bg1">
                <a:lumMod val="20000"/>
                <a:lumOff val="80000"/>
              </a:schemeClr>
            </a:solidFill>
          </a:endParaRPr>
        </a:p>
      </dgm:t>
    </dgm:pt>
    <dgm:pt modelId="{2DDD04AC-DEFE-1D4B-9AC5-99C4D9B77355}">
      <dgm:prSet custT="1"/>
      <dgm:spPr/>
      <dgm:t>
        <a:bodyPr/>
        <a:lstStyle/>
        <a:p>
          <a:pPr rtl="0"/>
          <a:r>
            <a:rPr lang="en-US" sz="1600" baseline="0" dirty="0">
              <a:solidFill>
                <a:schemeClr val="bg1">
                  <a:lumMod val="20000"/>
                  <a:lumOff val="80000"/>
                </a:schemeClr>
              </a:solidFill>
            </a:rPr>
            <a:t>Meeting dates of steering and subcommittees. </a:t>
          </a:r>
          <a:endParaRPr lang="en-US" sz="1600" dirty="0">
            <a:solidFill>
              <a:schemeClr val="bg1">
                <a:lumMod val="20000"/>
                <a:lumOff val="80000"/>
              </a:schemeClr>
            </a:solidFill>
          </a:endParaRPr>
        </a:p>
      </dgm:t>
    </dgm:pt>
    <dgm:pt modelId="{418A81BD-CB1A-2C4A-A2AB-D2E29CDD927F}" type="parTrans" cxnId="{92756E71-D7F1-BF41-9804-4A8383ABC2F6}">
      <dgm:prSet/>
      <dgm:spPr/>
      <dgm:t>
        <a:bodyPr/>
        <a:lstStyle/>
        <a:p>
          <a:endParaRPr lang="en-US" sz="3600">
            <a:solidFill>
              <a:schemeClr val="bg1">
                <a:lumMod val="20000"/>
                <a:lumOff val="80000"/>
              </a:schemeClr>
            </a:solidFill>
          </a:endParaRPr>
        </a:p>
      </dgm:t>
    </dgm:pt>
    <dgm:pt modelId="{140B38E4-ED9E-7542-9C3F-C13D85219E2E}" type="sibTrans" cxnId="{92756E71-D7F1-BF41-9804-4A8383ABC2F6}">
      <dgm:prSet/>
      <dgm:spPr/>
      <dgm:t>
        <a:bodyPr/>
        <a:lstStyle/>
        <a:p>
          <a:endParaRPr lang="en-US" sz="3600">
            <a:solidFill>
              <a:schemeClr val="bg1">
                <a:lumMod val="20000"/>
                <a:lumOff val="80000"/>
              </a:schemeClr>
            </a:solidFill>
          </a:endParaRPr>
        </a:p>
      </dgm:t>
    </dgm:pt>
    <dgm:pt modelId="{B062C861-CFFD-FD4A-B117-20FC82CBC7AC}">
      <dgm:prSet custT="1"/>
      <dgm:spPr/>
      <dgm:t>
        <a:bodyPr/>
        <a:lstStyle/>
        <a:p>
          <a:pPr rtl="0"/>
          <a:r>
            <a:rPr lang="en-US" sz="1600" baseline="0" dirty="0">
              <a:solidFill>
                <a:schemeClr val="bg1">
                  <a:lumMod val="20000"/>
                  <a:lumOff val="80000"/>
                </a:schemeClr>
              </a:solidFill>
            </a:rPr>
            <a:t>Dates for completion of the committee reports. </a:t>
          </a:r>
          <a:endParaRPr lang="en-US" sz="1600" dirty="0">
            <a:solidFill>
              <a:schemeClr val="bg1">
                <a:lumMod val="20000"/>
                <a:lumOff val="80000"/>
              </a:schemeClr>
            </a:solidFill>
          </a:endParaRPr>
        </a:p>
      </dgm:t>
    </dgm:pt>
    <dgm:pt modelId="{FC30F198-D90F-2741-9990-7C87A965CDF5}" type="parTrans" cxnId="{0D5057A9-982A-5C4D-AD09-AA2D5EE4E39F}">
      <dgm:prSet/>
      <dgm:spPr/>
      <dgm:t>
        <a:bodyPr/>
        <a:lstStyle/>
        <a:p>
          <a:endParaRPr lang="en-US" sz="3600">
            <a:solidFill>
              <a:schemeClr val="bg1">
                <a:lumMod val="20000"/>
                <a:lumOff val="80000"/>
              </a:schemeClr>
            </a:solidFill>
          </a:endParaRPr>
        </a:p>
      </dgm:t>
    </dgm:pt>
    <dgm:pt modelId="{B22C2BD0-A9F2-C04C-8CC1-48CE8F18CE5B}" type="sibTrans" cxnId="{0D5057A9-982A-5C4D-AD09-AA2D5EE4E39F}">
      <dgm:prSet/>
      <dgm:spPr/>
      <dgm:t>
        <a:bodyPr/>
        <a:lstStyle/>
        <a:p>
          <a:endParaRPr lang="en-US" sz="3600">
            <a:solidFill>
              <a:schemeClr val="bg1">
                <a:lumMod val="20000"/>
                <a:lumOff val="80000"/>
              </a:schemeClr>
            </a:solidFill>
          </a:endParaRPr>
        </a:p>
      </dgm:t>
    </dgm:pt>
    <dgm:pt modelId="{2084600C-D0C9-E448-B9BF-B1958543AB47}">
      <dgm:prSet custT="1"/>
      <dgm:spPr/>
      <dgm:t>
        <a:bodyPr/>
        <a:lstStyle/>
        <a:p>
          <a:pPr rtl="0"/>
          <a:r>
            <a:rPr lang="en-US" sz="1600" baseline="0" dirty="0">
              <a:solidFill>
                <a:schemeClr val="bg1">
                  <a:lumMod val="20000"/>
                  <a:lumOff val="80000"/>
                </a:schemeClr>
              </a:solidFill>
            </a:rPr>
            <a:t>Final date for review and reading of committee reports.</a:t>
          </a:r>
          <a:endParaRPr lang="en-US" sz="1600" dirty="0">
            <a:solidFill>
              <a:schemeClr val="bg1">
                <a:lumMod val="20000"/>
                <a:lumOff val="80000"/>
              </a:schemeClr>
            </a:solidFill>
          </a:endParaRPr>
        </a:p>
      </dgm:t>
    </dgm:pt>
    <dgm:pt modelId="{B35D4B22-6E84-DA41-9752-12C0BF54111E}" type="parTrans" cxnId="{DE36D44A-EDC2-1C46-80FE-27AE351B17B8}">
      <dgm:prSet/>
      <dgm:spPr/>
      <dgm:t>
        <a:bodyPr/>
        <a:lstStyle/>
        <a:p>
          <a:endParaRPr lang="en-US" sz="3600">
            <a:solidFill>
              <a:schemeClr val="bg1">
                <a:lumMod val="20000"/>
                <a:lumOff val="80000"/>
              </a:schemeClr>
            </a:solidFill>
          </a:endParaRPr>
        </a:p>
      </dgm:t>
    </dgm:pt>
    <dgm:pt modelId="{3C177BF9-CDBA-ED4A-8CA3-322EA71846B5}" type="sibTrans" cxnId="{DE36D44A-EDC2-1C46-80FE-27AE351B17B8}">
      <dgm:prSet/>
      <dgm:spPr/>
      <dgm:t>
        <a:bodyPr/>
        <a:lstStyle/>
        <a:p>
          <a:endParaRPr lang="en-US" sz="3600">
            <a:solidFill>
              <a:schemeClr val="bg1">
                <a:lumMod val="20000"/>
                <a:lumOff val="80000"/>
              </a:schemeClr>
            </a:solidFill>
          </a:endParaRPr>
        </a:p>
      </dgm:t>
    </dgm:pt>
    <dgm:pt modelId="{847CA856-A61E-AF43-8BFE-8EAFF7C8DE45}">
      <dgm:prSet custT="1"/>
      <dgm:spPr/>
      <dgm:t>
        <a:bodyPr/>
        <a:lstStyle/>
        <a:p>
          <a:pPr rtl="0"/>
          <a:r>
            <a:rPr lang="en-US" sz="1600" baseline="0">
              <a:solidFill>
                <a:schemeClr val="bg1">
                  <a:lumMod val="20000"/>
                  <a:lumOff val="80000"/>
                </a:schemeClr>
              </a:solidFill>
            </a:rPr>
            <a:t>Final date for completion of self-study report. </a:t>
          </a:r>
          <a:endParaRPr lang="en-US" sz="1600">
            <a:solidFill>
              <a:schemeClr val="bg1">
                <a:lumMod val="20000"/>
                <a:lumOff val="80000"/>
              </a:schemeClr>
            </a:solidFill>
          </a:endParaRPr>
        </a:p>
      </dgm:t>
    </dgm:pt>
    <dgm:pt modelId="{3450B331-9DEC-F949-9DA3-831A4D286F8B}" type="parTrans" cxnId="{55367265-2DEA-6A4A-AC63-DB1F30E1AEFB}">
      <dgm:prSet/>
      <dgm:spPr/>
      <dgm:t>
        <a:bodyPr/>
        <a:lstStyle/>
        <a:p>
          <a:endParaRPr lang="en-US" sz="3600">
            <a:solidFill>
              <a:schemeClr val="bg1">
                <a:lumMod val="20000"/>
                <a:lumOff val="80000"/>
              </a:schemeClr>
            </a:solidFill>
          </a:endParaRPr>
        </a:p>
      </dgm:t>
    </dgm:pt>
    <dgm:pt modelId="{3A6DB7D0-C30D-684A-BD89-0F5EBA6AB68A}" type="sibTrans" cxnId="{55367265-2DEA-6A4A-AC63-DB1F30E1AEFB}">
      <dgm:prSet/>
      <dgm:spPr/>
      <dgm:t>
        <a:bodyPr/>
        <a:lstStyle/>
        <a:p>
          <a:endParaRPr lang="en-US" sz="3600">
            <a:solidFill>
              <a:schemeClr val="bg1">
                <a:lumMod val="20000"/>
                <a:lumOff val="80000"/>
              </a:schemeClr>
            </a:solidFill>
          </a:endParaRPr>
        </a:p>
      </dgm:t>
    </dgm:pt>
    <dgm:pt modelId="{DE01CFB2-9E77-144D-AA25-E6EA6AFBDE6B}">
      <dgm:prSet custT="1"/>
      <dgm:spPr/>
      <dgm:t>
        <a:bodyPr/>
        <a:lstStyle/>
        <a:p>
          <a:pPr rtl="0"/>
          <a:r>
            <a:rPr lang="en-US" sz="1600" baseline="0" dirty="0">
              <a:solidFill>
                <a:schemeClr val="bg1">
                  <a:lumMod val="20000"/>
                  <a:lumOff val="80000"/>
                </a:schemeClr>
              </a:solidFill>
            </a:rPr>
            <a:t>Date for completing the final review of the self-study report.</a:t>
          </a:r>
          <a:endParaRPr lang="en-US" sz="1600" dirty="0">
            <a:solidFill>
              <a:schemeClr val="bg1">
                <a:lumMod val="20000"/>
                <a:lumOff val="80000"/>
              </a:schemeClr>
            </a:solidFill>
          </a:endParaRPr>
        </a:p>
      </dgm:t>
    </dgm:pt>
    <dgm:pt modelId="{B1C79EF4-3415-2349-8721-0A46DBB37048}" type="parTrans" cxnId="{B6581AE6-1AF3-5849-8BDE-2BC3598CF3DE}">
      <dgm:prSet/>
      <dgm:spPr/>
      <dgm:t>
        <a:bodyPr/>
        <a:lstStyle/>
        <a:p>
          <a:endParaRPr lang="en-US" sz="3600">
            <a:solidFill>
              <a:schemeClr val="bg1">
                <a:lumMod val="20000"/>
                <a:lumOff val="80000"/>
              </a:schemeClr>
            </a:solidFill>
          </a:endParaRPr>
        </a:p>
      </dgm:t>
    </dgm:pt>
    <dgm:pt modelId="{8898A2E5-7CD6-AD4A-8FBF-BA99B5317EB6}" type="sibTrans" cxnId="{B6581AE6-1AF3-5849-8BDE-2BC3598CF3DE}">
      <dgm:prSet/>
      <dgm:spPr/>
      <dgm:t>
        <a:bodyPr/>
        <a:lstStyle/>
        <a:p>
          <a:endParaRPr lang="en-US" sz="3600">
            <a:solidFill>
              <a:schemeClr val="bg1">
                <a:lumMod val="20000"/>
                <a:lumOff val="80000"/>
              </a:schemeClr>
            </a:solidFill>
          </a:endParaRPr>
        </a:p>
      </dgm:t>
    </dgm:pt>
    <dgm:pt modelId="{E3352E50-6D01-3C43-934B-9579333282A6}">
      <dgm:prSet custT="1"/>
      <dgm:spPr/>
      <dgm:t>
        <a:bodyPr/>
        <a:lstStyle/>
        <a:p>
          <a:pPr rtl="0"/>
          <a:r>
            <a:rPr lang="en-US" sz="1600" baseline="0" dirty="0">
              <a:solidFill>
                <a:schemeClr val="bg1"/>
              </a:solidFill>
            </a:rPr>
            <a:t>Target date for making final suggested changes to the self-study.</a:t>
          </a:r>
          <a:endParaRPr lang="en-US" sz="1600" dirty="0">
            <a:solidFill>
              <a:schemeClr val="bg1"/>
            </a:solidFill>
          </a:endParaRPr>
        </a:p>
      </dgm:t>
    </dgm:pt>
    <dgm:pt modelId="{04F1538A-C0D5-2340-9007-D3D462B371CE}" type="parTrans" cxnId="{590C8D6C-7BFE-884A-99EE-0BCEA640643F}">
      <dgm:prSet/>
      <dgm:spPr/>
      <dgm:t>
        <a:bodyPr/>
        <a:lstStyle/>
        <a:p>
          <a:endParaRPr lang="en-US" sz="3600">
            <a:solidFill>
              <a:schemeClr val="bg1">
                <a:lumMod val="20000"/>
                <a:lumOff val="80000"/>
              </a:schemeClr>
            </a:solidFill>
          </a:endParaRPr>
        </a:p>
      </dgm:t>
    </dgm:pt>
    <dgm:pt modelId="{54E01F87-6C09-454C-A741-D6A424E7044E}" type="sibTrans" cxnId="{590C8D6C-7BFE-884A-99EE-0BCEA640643F}">
      <dgm:prSet/>
      <dgm:spPr/>
      <dgm:t>
        <a:bodyPr/>
        <a:lstStyle/>
        <a:p>
          <a:endParaRPr lang="en-US" sz="3600">
            <a:solidFill>
              <a:schemeClr val="bg1">
                <a:lumMod val="20000"/>
                <a:lumOff val="80000"/>
              </a:schemeClr>
            </a:solidFill>
          </a:endParaRPr>
        </a:p>
      </dgm:t>
    </dgm:pt>
    <dgm:pt modelId="{3E1256C9-E973-374A-9EB1-B2958C1AC106}">
      <dgm:prSet custT="1"/>
      <dgm:spPr/>
      <dgm:t>
        <a:bodyPr/>
        <a:lstStyle/>
        <a:p>
          <a:pPr rtl="0"/>
          <a:r>
            <a:rPr lang="en-US" sz="1600" baseline="0">
              <a:solidFill>
                <a:schemeClr val="bg1">
                  <a:lumMod val="20000"/>
                  <a:lumOff val="80000"/>
                </a:schemeClr>
              </a:solidFill>
            </a:rPr>
            <a:t>Scheduled visit of the visiting accreditation team.</a:t>
          </a:r>
          <a:endParaRPr lang="en-US" sz="1600">
            <a:solidFill>
              <a:schemeClr val="bg1">
                <a:lumMod val="20000"/>
                <a:lumOff val="80000"/>
              </a:schemeClr>
            </a:solidFill>
          </a:endParaRPr>
        </a:p>
      </dgm:t>
    </dgm:pt>
    <dgm:pt modelId="{B93505CA-51D6-774B-85ED-3DA9C3CB3F38}" type="parTrans" cxnId="{5658B8EF-1583-4A43-B183-048D84FC5105}">
      <dgm:prSet/>
      <dgm:spPr/>
      <dgm:t>
        <a:bodyPr/>
        <a:lstStyle/>
        <a:p>
          <a:endParaRPr lang="en-US" sz="3600">
            <a:solidFill>
              <a:schemeClr val="bg1">
                <a:lumMod val="20000"/>
                <a:lumOff val="80000"/>
              </a:schemeClr>
            </a:solidFill>
          </a:endParaRPr>
        </a:p>
      </dgm:t>
    </dgm:pt>
    <dgm:pt modelId="{445829AE-E8E0-9549-A8D3-E8E0A1C9E2B3}" type="sibTrans" cxnId="{5658B8EF-1583-4A43-B183-048D84FC5105}">
      <dgm:prSet/>
      <dgm:spPr/>
      <dgm:t>
        <a:bodyPr/>
        <a:lstStyle/>
        <a:p>
          <a:endParaRPr lang="en-US" sz="3600">
            <a:solidFill>
              <a:schemeClr val="bg1">
                <a:lumMod val="20000"/>
                <a:lumOff val="80000"/>
              </a:schemeClr>
            </a:solidFill>
          </a:endParaRPr>
        </a:p>
      </dgm:t>
    </dgm:pt>
    <dgm:pt modelId="{53BE4BEA-4080-B440-B442-BA3CA35542C8}">
      <dgm:prSet custT="1"/>
      <dgm:spPr/>
      <dgm:t>
        <a:bodyPr/>
        <a:lstStyle/>
        <a:p>
          <a:pPr rtl="0"/>
          <a:r>
            <a:rPr lang="en-US" sz="1600" baseline="0" dirty="0">
              <a:solidFill>
                <a:srgbClr val="FF0000"/>
              </a:solidFill>
            </a:rPr>
            <a:t>National Office sent self-study  to verify school is ready for the visit  (8 weeks  before visit)</a:t>
          </a:r>
          <a:endParaRPr lang="en-US" sz="1600" dirty="0">
            <a:solidFill>
              <a:srgbClr val="FF0000"/>
            </a:solidFill>
          </a:endParaRPr>
        </a:p>
      </dgm:t>
    </dgm:pt>
    <dgm:pt modelId="{312FE4AE-5F6F-5646-BBC3-1202527A2A65}" type="sibTrans" cxnId="{C798CC77-E2CF-AB41-8F23-2657D8097FFA}">
      <dgm:prSet/>
      <dgm:spPr/>
      <dgm:t>
        <a:bodyPr/>
        <a:lstStyle/>
        <a:p>
          <a:endParaRPr lang="en-US" sz="3600">
            <a:solidFill>
              <a:schemeClr val="bg1">
                <a:lumMod val="20000"/>
                <a:lumOff val="80000"/>
              </a:schemeClr>
            </a:solidFill>
          </a:endParaRPr>
        </a:p>
      </dgm:t>
    </dgm:pt>
    <dgm:pt modelId="{080CEF8D-1220-D241-A754-2224E527D55F}" type="parTrans" cxnId="{C798CC77-E2CF-AB41-8F23-2657D8097FFA}">
      <dgm:prSet/>
      <dgm:spPr/>
      <dgm:t>
        <a:bodyPr/>
        <a:lstStyle/>
        <a:p>
          <a:endParaRPr lang="en-US" sz="3600">
            <a:solidFill>
              <a:schemeClr val="bg1">
                <a:lumMod val="20000"/>
                <a:lumOff val="80000"/>
              </a:schemeClr>
            </a:solidFill>
          </a:endParaRPr>
        </a:p>
      </dgm:t>
    </dgm:pt>
    <dgm:pt modelId="{E171B5F3-B71F-974D-B7C4-4FB714F75492}">
      <dgm:prSet custT="1"/>
      <dgm:spPr/>
      <dgm:t>
        <a:bodyPr/>
        <a:lstStyle/>
        <a:p>
          <a:pPr rtl="0"/>
          <a:r>
            <a:rPr lang="en-US" sz="1600" baseline="0" dirty="0">
              <a:solidFill>
                <a:srgbClr val="FF0000"/>
              </a:solidFill>
            </a:rPr>
            <a:t>Mailing and/or e-mailing  self-study at least six weeks prior to the team visit. </a:t>
          </a:r>
          <a:endParaRPr lang="en-US" sz="1600" dirty="0">
            <a:solidFill>
              <a:srgbClr val="FF0000"/>
            </a:solidFill>
          </a:endParaRPr>
        </a:p>
      </dgm:t>
    </dgm:pt>
    <dgm:pt modelId="{7CB47574-B6BE-B148-8A3B-8D70410A4D4D}" type="sibTrans" cxnId="{DA4F6D48-F790-2344-9192-37C4767E26CF}">
      <dgm:prSet/>
      <dgm:spPr/>
      <dgm:t>
        <a:bodyPr/>
        <a:lstStyle/>
        <a:p>
          <a:endParaRPr lang="en-US" sz="3600">
            <a:solidFill>
              <a:schemeClr val="bg1">
                <a:lumMod val="20000"/>
                <a:lumOff val="80000"/>
              </a:schemeClr>
            </a:solidFill>
          </a:endParaRPr>
        </a:p>
      </dgm:t>
    </dgm:pt>
    <dgm:pt modelId="{3C079F53-E961-A142-B5FD-10C94191FCDA}" type="parTrans" cxnId="{DA4F6D48-F790-2344-9192-37C4767E26CF}">
      <dgm:prSet/>
      <dgm:spPr/>
      <dgm:t>
        <a:bodyPr/>
        <a:lstStyle/>
        <a:p>
          <a:endParaRPr lang="en-US" sz="3600">
            <a:solidFill>
              <a:schemeClr val="bg1">
                <a:lumMod val="20000"/>
                <a:lumOff val="80000"/>
              </a:schemeClr>
            </a:solidFill>
          </a:endParaRPr>
        </a:p>
      </dgm:t>
    </dgm:pt>
    <dgm:pt modelId="{8E0A92DF-4CD0-3A45-8D15-46EFCF78E3F5}" type="pres">
      <dgm:prSet presAssocID="{65A5DD10-9568-DD4A-9BC7-F52666291009}" presName="Name0" presStyleCnt="0">
        <dgm:presLayoutVars>
          <dgm:dir/>
          <dgm:animLvl val="lvl"/>
          <dgm:resizeHandles val="exact"/>
        </dgm:presLayoutVars>
      </dgm:prSet>
      <dgm:spPr/>
    </dgm:pt>
    <dgm:pt modelId="{0DD8EDF3-3D08-2D42-84A9-F12FCD139385}" type="pres">
      <dgm:prSet presAssocID="{3E1256C9-E973-374A-9EB1-B2958C1AC106}" presName="boxAndChildren" presStyleCnt="0"/>
      <dgm:spPr/>
    </dgm:pt>
    <dgm:pt modelId="{E3159BDD-525F-384E-9E22-E98F1E2CD8BC}" type="pres">
      <dgm:prSet presAssocID="{3E1256C9-E973-374A-9EB1-B2958C1AC106}" presName="parentTextBox" presStyleLbl="node1" presStyleIdx="0" presStyleCnt="11"/>
      <dgm:spPr/>
    </dgm:pt>
    <dgm:pt modelId="{C47855BC-F129-2847-BC6C-3877553737DB}" type="pres">
      <dgm:prSet presAssocID="{7CB47574-B6BE-B148-8A3B-8D70410A4D4D}" presName="sp" presStyleCnt="0"/>
      <dgm:spPr/>
    </dgm:pt>
    <dgm:pt modelId="{B0A7FAF9-0631-CB42-BF2C-733982FB4950}" type="pres">
      <dgm:prSet presAssocID="{E171B5F3-B71F-974D-B7C4-4FB714F75492}" presName="arrowAndChildren" presStyleCnt="0"/>
      <dgm:spPr/>
    </dgm:pt>
    <dgm:pt modelId="{89F0B6B4-A9D3-DF40-B45F-336F85E43AD9}" type="pres">
      <dgm:prSet presAssocID="{E171B5F3-B71F-974D-B7C4-4FB714F75492}" presName="parentTextArrow" presStyleLbl="node1" presStyleIdx="1" presStyleCnt="11"/>
      <dgm:spPr/>
    </dgm:pt>
    <dgm:pt modelId="{41607C27-410E-0148-A5A9-A6A8803F4958}" type="pres">
      <dgm:prSet presAssocID="{54E01F87-6C09-454C-A741-D6A424E7044E}" presName="sp" presStyleCnt="0"/>
      <dgm:spPr/>
    </dgm:pt>
    <dgm:pt modelId="{70F8671A-6A34-ED42-8FC4-444766982181}" type="pres">
      <dgm:prSet presAssocID="{E3352E50-6D01-3C43-934B-9579333282A6}" presName="arrowAndChildren" presStyleCnt="0"/>
      <dgm:spPr/>
    </dgm:pt>
    <dgm:pt modelId="{3CE6309E-E833-6C4B-8EE0-9E127CEC4E39}" type="pres">
      <dgm:prSet presAssocID="{E3352E50-6D01-3C43-934B-9579333282A6}" presName="parentTextArrow" presStyleLbl="node1" presStyleIdx="2" presStyleCnt="11"/>
      <dgm:spPr/>
    </dgm:pt>
    <dgm:pt modelId="{5878D94B-F138-3546-BF09-CD82A048395E}" type="pres">
      <dgm:prSet presAssocID="{312FE4AE-5F6F-5646-BBC3-1202527A2A65}" presName="sp" presStyleCnt="0"/>
      <dgm:spPr/>
    </dgm:pt>
    <dgm:pt modelId="{043999FC-1A43-E641-96DB-F4954489C8B7}" type="pres">
      <dgm:prSet presAssocID="{53BE4BEA-4080-B440-B442-BA3CA35542C8}" presName="arrowAndChildren" presStyleCnt="0"/>
      <dgm:spPr/>
    </dgm:pt>
    <dgm:pt modelId="{6A18202E-3C02-654C-8AE7-F27D70E82D3E}" type="pres">
      <dgm:prSet presAssocID="{53BE4BEA-4080-B440-B442-BA3CA35542C8}" presName="parentTextArrow" presStyleLbl="node1" presStyleIdx="3" presStyleCnt="11" custLinFactNeighborX="-252"/>
      <dgm:spPr/>
    </dgm:pt>
    <dgm:pt modelId="{33916620-11C8-3742-95A3-F569DC8EAFD9}" type="pres">
      <dgm:prSet presAssocID="{8898A2E5-7CD6-AD4A-8FBF-BA99B5317EB6}" presName="sp" presStyleCnt="0"/>
      <dgm:spPr/>
    </dgm:pt>
    <dgm:pt modelId="{EA0E3A7A-FA42-6C47-98C8-23B5B2F103D0}" type="pres">
      <dgm:prSet presAssocID="{DE01CFB2-9E77-144D-AA25-E6EA6AFBDE6B}" presName="arrowAndChildren" presStyleCnt="0"/>
      <dgm:spPr/>
    </dgm:pt>
    <dgm:pt modelId="{F801A556-5AB1-714D-B3FC-3C86707BDE19}" type="pres">
      <dgm:prSet presAssocID="{DE01CFB2-9E77-144D-AA25-E6EA6AFBDE6B}" presName="parentTextArrow" presStyleLbl="node1" presStyleIdx="4" presStyleCnt="11"/>
      <dgm:spPr/>
    </dgm:pt>
    <dgm:pt modelId="{9B550495-F0ED-274A-A13E-43E42C73403A}" type="pres">
      <dgm:prSet presAssocID="{3A6DB7D0-C30D-684A-BD89-0F5EBA6AB68A}" presName="sp" presStyleCnt="0"/>
      <dgm:spPr/>
    </dgm:pt>
    <dgm:pt modelId="{45D97A7C-7384-B944-93CA-D22E6BA76F44}" type="pres">
      <dgm:prSet presAssocID="{847CA856-A61E-AF43-8BFE-8EAFF7C8DE45}" presName="arrowAndChildren" presStyleCnt="0"/>
      <dgm:spPr/>
    </dgm:pt>
    <dgm:pt modelId="{8BB72794-356B-7745-89FA-940FF1C7EF8D}" type="pres">
      <dgm:prSet presAssocID="{847CA856-A61E-AF43-8BFE-8EAFF7C8DE45}" presName="parentTextArrow" presStyleLbl="node1" presStyleIdx="5" presStyleCnt="11"/>
      <dgm:spPr/>
    </dgm:pt>
    <dgm:pt modelId="{7307CE59-9FAE-C542-906E-4FBF867D653B}" type="pres">
      <dgm:prSet presAssocID="{3C177BF9-CDBA-ED4A-8CA3-322EA71846B5}" presName="sp" presStyleCnt="0"/>
      <dgm:spPr/>
    </dgm:pt>
    <dgm:pt modelId="{6E13023D-02A3-8A4F-B5CD-86CC16C6D810}" type="pres">
      <dgm:prSet presAssocID="{2084600C-D0C9-E448-B9BF-B1958543AB47}" presName="arrowAndChildren" presStyleCnt="0"/>
      <dgm:spPr/>
    </dgm:pt>
    <dgm:pt modelId="{E2EF0E13-EC4F-1047-9322-64D67758F630}" type="pres">
      <dgm:prSet presAssocID="{2084600C-D0C9-E448-B9BF-B1958543AB47}" presName="parentTextArrow" presStyleLbl="node1" presStyleIdx="6" presStyleCnt="11"/>
      <dgm:spPr/>
    </dgm:pt>
    <dgm:pt modelId="{95868AF5-1C74-9545-BF10-F6042E8E9180}" type="pres">
      <dgm:prSet presAssocID="{B22C2BD0-A9F2-C04C-8CC1-48CE8F18CE5B}" presName="sp" presStyleCnt="0"/>
      <dgm:spPr/>
    </dgm:pt>
    <dgm:pt modelId="{B0CB7237-7563-6D46-BC93-8146CB14A0F3}" type="pres">
      <dgm:prSet presAssocID="{B062C861-CFFD-FD4A-B117-20FC82CBC7AC}" presName="arrowAndChildren" presStyleCnt="0"/>
      <dgm:spPr/>
    </dgm:pt>
    <dgm:pt modelId="{AEE86B5B-E1DE-874E-AD37-712F977FE220}" type="pres">
      <dgm:prSet presAssocID="{B062C861-CFFD-FD4A-B117-20FC82CBC7AC}" presName="parentTextArrow" presStyleLbl="node1" presStyleIdx="7" presStyleCnt="11"/>
      <dgm:spPr/>
    </dgm:pt>
    <dgm:pt modelId="{6C1F36BD-C27A-1A47-BEE6-424D9CCCB488}" type="pres">
      <dgm:prSet presAssocID="{140B38E4-ED9E-7542-9C3F-C13D85219E2E}" presName="sp" presStyleCnt="0"/>
      <dgm:spPr/>
    </dgm:pt>
    <dgm:pt modelId="{5A4FD9F5-CF41-D24B-8C36-8F3CADDBF9BC}" type="pres">
      <dgm:prSet presAssocID="{2DDD04AC-DEFE-1D4B-9AC5-99C4D9B77355}" presName="arrowAndChildren" presStyleCnt="0"/>
      <dgm:spPr/>
    </dgm:pt>
    <dgm:pt modelId="{017A6B44-0D69-D649-8052-C5A4EC5A572A}" type="pres">
      <dgm:prSet presAssocID="{2DDD04AC-DEFE-1D4B-9AC5-99C4D9B77355}" presName="parentTextArrow" presStyleLbl="node1" presStyleIdx="8" presStyleCnt="11"/>
      <dgm:spPr/>
    </dgm:pt>
    <dgm:pt modelId="{65BF734D-9859-9341-A19B-62A07D88BBE9}" type="pres">
      <dgm:prSet presAssocID="{2BAFB657-ACF5-9F43-8E3F-A728C85D365B}" presName="sp" presStyleCnt="0"/>
      <dgm:spPr/>
    </dgm:pt>
    <dgm:pt modelId="{9BF40DBC-DDDC-D641-A15A-C45FA96CF27F}" type="pres">
      <dgm:prSet presAssocID="{425BAFD1-63A7-5946-8136-AE4562279018}" presName="arrowAndChildren" presStyleCnt="0"/>
      <dgm:spPr/>
    </dgm:pt>
    <dgm:pt modelId="{6DCBE28E-5560-AE4E-AE89-DD1994E6E748}" type="pres">
      <dgm:prSet presAssocID="{425BAFD1-63A7-5946-8136-AE4562279018}" presName="parentTextArrow" presStyleLbl="node1" presStyleIdx="9" presStyleCnt="11"/>
      <dgm:spPr/>
    </dgm:pt>
    <dgm:pt modelId="{C590CC65-3523-094E-B32E-842CC407D99E}" type="pres">
      <dgm:prSet presAssocID="{5E4EAC9C-91D8-F047-8BC2-D1A7E35E4BD0}" presName="sp" presStyleCnt="0"/>
      <dgm:spPr/>
    </dgm:pt>
    <dgm:pt modelId="{03896AA4-85DD-DD43-840C-A90BD924D30A}" type="pres">
      <dgm:prSet presAssocID="{3AC95E28-F802-F947-9786-6CA1099CAC89}" presName="arrowAndChildren" presStyleCnt="0"/>
      <dgm:spPr/>
    </dgm:pt>
    <dgm:pt modelId="{8C0524A6-DCA1-4547-883A-DCD5AFEDB0AC}" type="pres">
      <dgm:prSet presAssocID="{3AC95E28-F802-F947-9786-6CA1099CAC89}" presName="parentTextArrow" presStyleLbl="node1" presStyleIdx="10" presStyleCnt="11"/>
      <dgm:spPr/>
    </dgm:pt>
  </dgm:ptLst>
  <dgm:cxnLst>
    <dgm:cxn modelId="{87984509-09F2-5D41-8250-F012BDC06B59}" srcId="{65A5DD10-9568-DD4A-9BC7-F52666291009}" destId="{425BAFD1-63A7-5946-8136-AE4562279018}" srcOrd="1" destOrd="0" parTransId="{066CF840-919B-D342-AB92-012EE6B88931}" sibTransId="{2BAFB657-ACF5-9F43-8E3F-A728C85D365B}"/>
    <dgm:cxn modelId="{A24B560A-EA31-4A4C-B9D7-7CEFDEE53DC5}" type="presOf" srcId="{53BE4BEA-4080-B440-B442-BA3CA35542C8}" destId="{6A18202E-3C02-654C-8AE7-F27D70E82D3E}" srcOrd="0" destOrd="0" presId="urn:microsoft.com/office/officeart/2005/8/layout/process4"/>
    <dgm:cxn modelId="{CA2EC223-1F31-6F46-B0A8-E6612ED6E2EB}" type="presOf" srcId="{E3352E50-6D01-3C43-934B-9579333282A6}" destId="{3CE6309E-E833-6C4B-8EE0-9E127CEC4E39}" srcOrd="0" destOrd="0" presId="urn:microsoft.com/office/officeart/2005/8/layout/process4"/>
    <dgm:cxn modelId="{F6B1EE45-0682-204F-A4FB-8A04727EC527}" type="presOf" srcId="{3E1256C9-E973-374A-9EB1-B2958C1AC106}" destId="{E3159BDD-525F-384E-9E22-E98F1E2CD8BC}" srcOrd="0" destOrd="0" presId="urn:microsoft.com/office/officeart/2005/8/layout/process4"/>
    <dgm:cxn modelId="{DA4F6D48-F790-2344-9192-37C4767E26CF}" srcId="{65A5DD10-9568-DD4A-9BC7-F52666291009}" destId="{E171B5F3-B71F-974D-B7C4-4FB714F75492}" srcOrd="9" destOrd="0" parTransId="{3C079F53-E961-A142-B5FD-10C94191FCDA}" sibTransId="{7CB47574-B6BE-B148-8A3B-8D70410A4D4D}"/>
    <dgm:cxn modelId="{DE36D44A-EDC2-1C46-80FE-27AE351B17B8}" srcId="{65A5DD10-9568-DD4A-9BC7-F52666291009}" destId="{2084600C-D0C9-E448-B9BF-B1958543AB47}" srcOrd="4" destOrd="0" parTransId="{B35D4B22-6E84-DA41-9752-12C0BF54111E}" sibTransId="{3C177BF9-CDBA-ED4A-8CA3-322EA71846B5}"/>
    <dgm:cxn modelId="{55367265-2DEA-6A4A-AC63-DB1F30E1AEFB}" srcId="{65A5DD10-9568-DD4A-9BC7-F52666291009}" destId="{847CA856-A61E-AF43-8BFE-8EAFF7C8DE45}" srcOrd="5" destOrd="0" parTransId="{3450B331-9DEC-F949-9DA3-831A4D286F8B}" sibTransId="{3A6DB7D0-C30D-684A-BD89-0F5EBA6AB68A}"/>
    <dgm:cxn modelId="{590C8D6C-7BFE-884A-99EE-0BCEA640643F}" srcId="{65A5DD10-9568-DD4A-9BC7-F52666291009}" destId="{E3352E50-6D01-3C43-934B-9579333282A6}" srcOrd="8" destOrd="0" parTransId="{04F1538A-C0D5-2340-9007-D3D462B371CE}" sibTransId="{54E01F87-6C09-454C-A741-D6A424E7044E}"/>
    <dgm:cxn modelId="{42B44F70-DC0E-B644-983B-8B329E2AC679}" type="presOf" srcId="{E171B5F3-B71F-974D-B7C4-4FB714F75492}" destId="{89F0B6B4-A9D3-DF40-B45F-336F85E43AD9}" srcOrd="0" destOrd="0" presId="urn:microsoft.com/office/officeart/2005/8/layout/process4"/>
    <dgm:cxn modelId="{92756E71-D7F1-BF41-9804-4A8383ABC2F6}" srcId="{65A5DD10-9568-DD4A-9BC7-F52666291009}" destId="{2DDD04AC-DEFE-1D4B-9AC5-99C4D9B77355}" srcOrd="2" destOrd="0" parTransId="{418A81BD-CB1A-2C4A-A2AB-D2E29CDD927F}" sibTransId="{140B38E4-ED9E-7542-9C3F-C13D85219E2E}"/>
    <dgm:cxn modelId="{C798CC77-E2CF-AB41-8F23-2657D8097FFA}" srcId="{65A5DD10-9568-DD4A-9BC7-F52666291009}" destId="{53BE4BEA-4080-B440-B442-BA3CA35542C8}" srcOrd="7" destOrd="0" parTransId="{080CEF8D-1220-D241-A754-2224E527D55F}" sibTransId="{312FE4AE-5F6F-5646-BBC3-1202527A2A65}"/>
    <dgm:cxn modelId="{D01F4681-29C0-5F44-9EC0-EF45A3C8B423}" type="presOf" srcId="{847CA856-A61E-AF43-8BFE-8EAFF7C8DE45}" destId="{8BB72794-356B-7745-89FA-940FF1C7EF8D}" srcOrd="0" destOrd="0" presId="urn:microsoft.com/office/officeart/2005/8/layout/process4"/>
    <dgm:cxn modelId="{6D9C0B95-A13F-274A-994F-B52D04272C3D}" srcId="{65A5DD10-9568-DD4A-9BC7-F52666291009}" destId="{3AC95E28-F802-F947-9786-6CA1099CAC89}" srcOrd="0" destOrd="0" parTransId="{7862D071-B23B-B345-B6A9-3265D8554365}" sibTransId="{5E4EAC9C-91D8-F047-8BC2-D1A7E35E4BD0}"/>
    <dgm:cxn modelId="{7DD7FCA1-16D7-1943-AAF1-CF4F1FB170C1}" type="presOf" srcId="{DE01CFB2-9E77-144D-AA25-E6EA6AFBDE6B}" destId="{F801A556-5AB1-714D-B3FC-3C86707BDE19}" srcOrd="0" destOrd="0" presId="urn:microsoft.com/office/officeart/2005/8/layout/process4"/>
    <dgm:cxn modelId="{D3AB1EA3-87D6-E546-87F6-75726C18D829}" type="presOf" srcId="{65A5DD10-9568-DD4A-9BC7-F52666291009}" destId="{8E0A92DF-4CD0-3A45-8D15-46EFCF78E3F5}" srcOrd="0" destOrd="0" presId="urn:microsoft.com/office/officeart/2005/8/layout/process4"/>
    <dgm:cxn modelId="{1474F5A6-9F83-504C-9DC2-0BEADD24F4A3}" type="presOf" srcId="{B062C861-CFFD-FD4A-B117-20FC82CBC7AC}" destId="{AEE86B5B-E1DE-874E-AD37-712F977FE220}" srcOrd="0" destOrd="0" presId="urn:microsoft.com/office/officeart/2005/8/layout/process4"/>
    <dgm:cxn modelId="{0D5057A9-982A-5C4D-AD09-AA2D5EE4E39F}" srcId="{65A5DD10-9568-DD4A-9BC7-F52666291009}" destId="{B062C861-CFFD-FD4A-B117-20FC82CBC7AC}" srcOrd="3" destOrd="0" parTransId="{FC30F198-D90F-2741-9990-7C87A965CDF5}" sibTransId="{B22C2BD0-A9F2-C04C-8CC1-48CE8F18CE5B}"/>
    <dgm:cxn modelId="{E70F05CA-144F-2540-9B8D-7025A2343E79}" type="presOf" srcId="{3AC95E28-F802-F947-9786-6CA1099CAC89}" destId="{8C0524A6-DCA1-4547-883A-DCD5AFEDB0AC}" srcOrd="0" destOrd="0" presId="urn:microsoft.com/office/officeart/2005/8/layout/process4"/>
    <dgm:cxn modelId="{A2F194DA-09B9-304A-B60D-2D21E7A61629}" type="presOf" srcId="{2DDD04AC-DEFE-1D4B-9AC5-99C4D9B77355}" destId="{017A6B44-0D69-D649-8052-C5A4EC5A572A}" srcOrd="0" destOrd="0" presId="urn:microsoft.com/office/officeart/2005/8/layout/process4"/>
    <dgm:cxn modelId="{3BC164DE-213A-7941-994A-531A7C981DA4}" type="presOf" srcId="{2084600C-D0C9-E448-B9BF-B1958543AB47}" destId="{E2EF0E13-EC4F-1047-9322-64D67758F630}" srcOrd="0" destOrd="0" presId="urn:microsoft.com/office/officeart/2005/8/layout/process4"/>
    <dgm:cxn modelId="{B6581AE6-1AF3-5849-8BDE-2BC3598CF3DE}" srcId="{65A5DD10-9568-DD4A-9BC7-F52666291009}" destId="{DE01CFB2-9E77-144D-AA25-E6EA6AFBDE6B}" srcOrd="6" destOrd="0" parTransId="{B1C79EF4-3415-2349-8721-0A46DBB37048}" sibTransId="{8898A2E5-7CD6-AD4A-8FBF-BA99B5317EB6}"/>
    <dgm:cxn modelId="{5658B8EF-1583-4A43-B183-048D84FC5105}" srcId="{65A5DD10-9568-DD4A-9BC7-F52666291009}" destId="{3E1256C9-E973-374A-9EB1-B2958C1AC106}" srcOrd="10" destOrd="0" parTransId="{B93505CA-51D6-774B-85ED-3DA9C3CB3F38}" sibTransId="{445829AE-E8E0-9549-A8D3-E8E0A1C9E2B3}"/>
    <dgm:cxn modelId="{620A9DFC-2B00-844A-B75E-CFB9F006A523}" type="presOf" srcId="{425BAFD1-63A7-5946-8136-AE4562279018}" destId="{6DCBE28E-5560-AE4E-AE89-DD1994E6E748}" srcOrd="0" destOrd="0" presId="urn:microsoft.com/office/officeart/2005/8/layout/process4"/>
    <dgm:cxn modelId="{F917E7CE-C928-8D43-98D4-4A19BE5C400E}" type="presParOf" srcId="{8E0A92DF-4CD0-3A45-8D15-46EFCF78E3F5}" destId="{0DD8EDF3-3D08-2D42-84A9-F12FCD139385}" srcOrd="0" destOrd="0" presId="urn:microsoft.com/office/officeart/2005/8/layout/process4"/>
    <dgm:cxn modelId="{2E51E439-E8CE-E447-BAED-B20BCF22FE08}" type="presParOf" srcId="{0DD8EDF3-3D08-2D42-84A9-F12FCD139385}" destId="{E3159BDD-525F-384E-9E22-E98F1E2CD8BC}" srcOrd="0" destOrd="0" presId="urn:microsoft.com/office/officeart/2005/8/layout/process4"/>
    <dgm:cxn modelId="{1A012939-0C98-8B48-A14B-1391876BAA1F}" type="presParOf" srcId="{8E0A92DF-4CD0-3A45-8D15-46EFCF78E3F5}" destId="{C47855BC-F129-2847-BC6C-3877553737DB}" srcOrd="1" destOrd="0" presId="urn:microsoft.com/office/officeart/2005/8/layout/process4"/>
    <dgm:cxn modelId="{13AA6E64-4C3C-174E-B2CF-65CDDD0C9CBA}" type="presParOf" srcId="{8E0A92DF-4CD0-3A45-8D15-46EFCF78E3F5}" destId="{B0A7FAF9-0631-CB42-BF2C-733982FB4950}" srcOrd="2" destOrd="0" presId="urn:microsoft.com/office/officeart/2005/8/layout/process4"/>
    <dgm:cxn modelId="{F0F867C9-54F1-5A44-98EA-B78AF2FD1189}" type="presParOf" srcId="{B0A7FAF9-0631-CB42-BF2C-733982FB4950}" destId="{89F0B6B4-A9D3-DF40-B45F-336F85E43AD9}" srcOrd="0" destOrd="0" presId="urn:microsoft.com/office/officeart/2005/8/layout/process4"/>
    <dgm:cxn modelId="{5B6D9F90-DA64-2044-A530-893D6C86B70B}" type="presParOf" srcId="{8E0A92DF-4CD0-3A45-8D15-46EFCF78E3F5}" destId="{41607C27-410E-0148-A5A9-A6A8803F4958}" srcOrd="3" destOrd="0" presId="urn:microsoft.com/office/officeart/2005/8/layout/process4"/>
    <dgm:cxn modelId="{285B9E9F-D3A5-E643-9FA2-4C323C7F729C}" type="presParOf" srcId="{8E0A92DF-4CD0-3A45-8D15-46EFCF78E3F5}" destId="{70F8671A-6A34-ED42-8FC4-444766982181}" srcOrd="4" destOrd="0" presId="urn:microsoft.com/office/officeart/2005/8/layout/process4"/>
    <dgm:cxn modelId="{366A5135-0505-EB47-B6F1-04769AC06859}" type="presParOf" srcId="{70F8671A-6A34-ED42-8FC4-444766982181}" destId="{3CE6309E-E833-6C4B-8EE0-9E127CEC4E39}" srcOrd="0" destOrd="0" presId="urn:microsoft.com/office/officeart/2005/8/layout/process4"/>
    <dgm:cxn modelId="{DA25F740-7D49-F64F-BCD5-F9F230548B45}" type="presParOf" srcId="{8E0A92DF-4CD0-3A45-8D15-46EFCF78E3F5}" destId="{5878D94B-F138-3546-BF09-CD82A048395E}" srcOrd="5" destOrd="0" presId="urn:microsoft.com/office/officeart/2005/8/layout/process4"/>
    <dgm:cxn modelId="{3AD9C581-3F86-0643-B051-46CF55BBAF56}" type="presParOf" srcId="{8E0A92DF-4CD0-3A45-8D15-46EFCF78E3F5}" destId="{043999FC-1A43-E641-96DB-F4954489C8B7}" srcOrd="6" destOrd="0" presId="urn:microsoft.com/office/officeart/2005/8/layout/process4"/>
    <dgm:cxn modelId="{3BB1D59E-266D-2945-B419-F969C75A2142}" type="presParOf" srcId="{043999FC-1A43-E641-96DB-F4954489C8B7}" destId="{6A18202E-3C02-654C-8AE7-F27D70E82D3E}" srcOrd="0" destOrd="0" presId="urn:microsoft.com/office/officeart/2005/8/layout/process4"/>
    <dgm:cxn modelId="{98C38DF1-FA9F-E540-9440-70DEFE433534}" type="presParOf" srcId="{8E0A92DF-4CD0-3A45-8D15-46EFCF78E3F5}" destId="{33916620-11C8-3742-95A3-F569DC8EAFD9}" srcOrd="7" destOrd="0" presId="urn:microsoft.com/office/officeart/2005/8/layout/process4"/>
    <dgm:cxn modelId="{8C2A61E3-8225-D54C-A5C0-D7227E38B51B}" type="presParOf" srcId="{8E0A92DF-4CD0-3A45-8D15-46EFCF78E3F5}" destId="{EA0E3A7A-FA42-6C47-98C8-23B5B2F103D0}" srcOrd="8" destOrd="0" presId="urn:microsoft.com/office/officeart/2005/8/layout/process4"/>
    <dgm:cxn modelId="{82034ED7-9D69-584D-A11B-8EFF282208B0}" type="presParOf" srcId="{EA0E3A7A-FA42-6C47-98C8-23B5B2F103D0}" destId="{F801A556-5AB1-714D-B3FC-3C86707BDE19}" srcOrd="0" destOrd="0" presId="urn:microsoft.com/office/officeart/2005/8/layout/process4"/>
    <dgm:cxn modelId="{DD4EF189-1B89-A54A-AC6C-4D493575F51E}" type="presParOf" srcId="{8E0A92DF-4CD0-3A45-8D15-46EFCF78E3F5}" destId="{9B550495-F0ED-274A-A13E-43E42C73403A}" srcOrd="9" destOrd="0" presId="urn:microsoft.com/office/officeart/2005/8/layout/process4"/>
    <dgm:cxn modelId="{FC88A407-1013-774D-89C5-E523455AD225}" type="presParOf" srcId="{8E0A92DF-4CD0-3A45-8D15-46EFCF78E3F5}" destId="{45D97A7C-7384-B944-93CA-D22E6BA76F44}" srcOrd="10" destOrd="0" presId="urn:microsoft.com/office/officeart/2005/8/layout/process4"/>
    <dgm:cxn modelId="{A0F40066-91B1-5149-BEEF-317DD9B9248F}" type="presParOf" srcId="{45D97A7C-7384-B944-93CA-D22E6BA76F44}" destId="{8BB72794-356B-7745-89FA-940FF1C7EF8D}" srcOrd="0" destOrd="0" presId="urn:microsoft.com/office/officeart/2005/8/layout/process4"/>
    <dgm:cxn modelId="{4D00F059-E2CD-0F45-9BF3-0E194E4B1A8C}" type="presParOf" srcId="{8E0A92DF-4CD0-3A45-8D15-46EFCF78E3F5}" destId="{7307CE59-9FAE-C542-906E-4FBF867D653B}" srcOrd="11" destOrd="0" presId="urn:microsoft.com/office/officeart/2005/8/layout/process4"/>
    <dgm:cxn modelId="{27796C1F-CAB4-BE48-A478-6D45ECA67B3F}" type="presParOf" srcId="{8E0A92DF-4CD0-3A45-8D15-46EFCF78E3F5}" destId="{6E13023D-02A3-8A4F-B5CD-86CC16C6D810}" srcOrd="12" destOrd="0" presId="urn:microsoft.com/office/officeart/2005/8/layout/process4"/>
    <dgm:cxn modelId="{7A683140-7C40-D441-AEBD-10103CAFE989}" type="presParOf" srcId="{6E13023D-02A3-8A4F-B5CD-86CC16C6D810}" destId="{E2EF0E13-EC4F-1047-9322-64D67758F630}" srcOrd="0" destOrd="0" presId="urn:microsoft.com/office/officeart/2005/8/layout/process4"/>
    <dgm:cxn modelId="{459B89A7-8E84-5C4E-BDDC-B92C166BAE2A}" type="presParOf" srcId="{8E0A92DF-4CD0-3A45-8D15-46EFCF78E3F5}" destId="{95868AF5-1C74-9545-BF10-F6042E8E9180}" srcOrd="13" destOrd="0" presId="urn:microsoft.com/office/officeart/2005/8/layout/process4"/>
    <dgm:cxn modelId="{9FBD897A-28AC-BB48-8FC2-DE63BBDBD16E}" type="presParOf" srcId="{8E0A92DF-4CD0-3A45-8D15-46EFCF78E3F5}" destId="{B0CB7237-7563-6D46-BC93-8146CB14A0F3}" srcOrd="14" destOrd="0" presId="urn:microsoft.com/office/officeart/2005/8/layout/process4"/>
    <dgm:cxn modelId="{16888FFF-424C-9645-81B1-0F9C6EE972C7}" type="presParOf" srcId="{B0CB7237-7563-6D46-BC93-8146CB14A0F3}" destId="{AEE86B5B-E1DE-874E-AD37-712F977FE220}" srcOrd="0" destOrd="0" presId="urn:microsoft.com/office/officeart/2005/8/layout/process4"/>
    <dgm:cxn modelId="{6B884291-D9EA-CC43-BF43-F2DE59F670B8}" type="presParOf" srcId="{8E0A92DF-4CD0-3A45-8D15-46EFCF78E3F5}" destId="{6C1F36BD-C27A-1A47-BEE6-424D9CCCB488}" srcOrd="15" destOrd="0" presId="urn:microsoft.com/office/officeart/2005/8/layout/process4"/>
    <dgm:cxn modelId="{8E9586D0-BD7D-C24B-A058-FC18012AB1FF}" type="presParOf" srcId="{8E0A92DF-4CD0-3A45-8D15-46EFCF78E3F5}" destId="{5A4FD9F5-CF41-D24B-8C36-8F3CADDBF9BC}" srcOrd="16" destOrd="0" presId="urn:microsoft.com/office/officeart/2005/8/layout/process4"/>
    <dgm:cxn modelId="{08AD6D85-B52D-884C-ADD4-DFBB5EA32B62}" type="presParOf" srcId="{5A4FD9F5-CF41-D24B-8C36-8F3CADDBF9BC}" destId="{017A6B44-0D69-D649-8052-C5A4EC5A572A}" srcOrd="0" destOrd="0" presId="urn:microsoft.com/office/officeart/2005/8/layout/process4"/>
    <dgm:cxn modelId="{71AAD68A-103F-7C49-8BBD-B61A9DFC6ACB}" type="presParOf" srcId="{8E0A92DF-4CD0-3A45-8D15-46EFCF78E3F5}" destId="{65BF734D-9859-9341-A19B-62A07D88BBE9}" srcOrd="17" destOrd="0" presId="urn:microsoft.com/office/officeart/2005/8/layout/process4"/>
    <dgm:cxn modelId="{A0B12DD6-7E2B-5E45-B3F7-CE995241D1FD}" type="presParOf" srcId="{8E0A92DF-4CD0-3A45-8D15-46EFCF78E3F5}" destId="{9BF40DBC-DDDC-D641-A15A-C45FA96CF27F}" srcOrd="18" destOrd="0" presId="urn:microsoft.com/office/officeart/2005/8/layout/process4"/>
    <dgm:cxn modelId="{AF1CA3DF-DDC0-8145-8AFF-1EFE42E195AC}" type="presParOf" srcId="{9BF40DBC-DDDC-D641-A15A-C45FA96CF27F}" destId="{6DCBE28E-5560-AE4E-AE89-DD1994E6E748}" srcOrd="0" destOrd="0" presId="urn:microsoft.com/office/officeart/2005/8/layout/process4"/>
    <dgm:cxn modelId="{8CD262F5-3DD2-BE4C-8D6C-9DCEA041AB4F}" type="presParOf" srcId="{8E0A92DF-4CD0-3A45-8D15-46EFCF78E3F5}" destId="{C590CC65-3523-094E-B32E-842CC407D99E}" srcOrd="19" destOrd="0" presId="urn:microsoft.com/office/officeart/2005/8/layout/process4"/>
    <dgm:cxn modelId="{FB817E55-EB8F-014B-B2CC-727AEF6F91B0}" type="presParOf" srcId="{8E0A92DF-4CD0-3A45-8D15-46EFCF78E3F5}" destId="{03896AA4-85DD-DD43-840C-A90BD924D30A}" srcOrd="20" destOrd="0" presId="urn:microsoft.com/office/officeart/2005/8/layout/process4"/>
    <dgm:cxn modelId="{0AD2C22B-308C-A942-AFE0-5DD7A7F1D0CE}" type="presParOf" srcId="{03896AA4-85DD-DD43-840C-A90BD924D30A}" destId="{8C0524A6-DCA1-4547-883A-DCD5AFEDB0A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D4B7A4-47D5-A441-A145-41943B54CDE0}" type="doc">
      <dgm:prSet loTypeId="urn:microsoft.com/office/officeart/2005/8/layout/venn3" loCatId="" qsTypeId="urn:microsoft.com/office/officeart/2005/8/quickstyle/3D2" qsCatId="3D" csTypeId="urn:microsoft.com/office/officeart/2005/8/colors/colorful2" csCatId="colorful" phldr="1"/>
      <dgm:spPr/>
      <dgm:t>
        <a:bodyPr/>
        <a:lstStyle/>
        <a:p>
          <a:endParaRPr lang="en-US"/>
        </a:p>
      </dgm:t>
    </dgm:pt>
    <dgm:pt modelId="{B9C5E9BB-6310-2042-92D7-7CCD4A154219}">
      <dgm:prSet/>
      <dgm:spPr>
        <a:solidFill>
          <a:schemeClr val="accent3"/>
        </a:solidFill>
      </dgm:spPr>
      <dgm:t>
        <a:bodyPr/>
        <a:lstStyle/>
        <a:p>
          <a:pPr rtl="0"/>
          <a:r>
            <a:rPr lang="en-US" baseline="0">
              <a:solidFill>
                <a:schemeClr val="bg1">
                  <a:lumMod val="20000"/>
                  <a:lumOff val="80000"/>
                </a:schemeClr>
              </a:solidFill>
            </a:rPr>
            <a:t>Interviews</a:t>
          </a:r>
          <a:endParaRPr lang="en-US">
            <a:solidFill>
              <a:schemeClr val="bg1">
                <a:lumMod val="20000"/>
                <a:lumOff val="80000"/>
              </a:schemeClr>
            </a:solidFill>
          </a:endParaRPr>
        </a:p>
      </dgm:t>
    </dgm:pt>
    <dgm:pt modelId="{F2DDD9A9-4E0E-6544-A89B-176970C0956E}" type="parTrans" cxnId="{BBE293C8-EE42-D940-9DB1-6E3429033460}">
      <dgm:prSet/>
      <dgm:spPr/>
      <dgm:t>
        <a:bodyPr/>
        <a:lstStyle/>
        <a:p>
          <a:endParaRPr lang="en-US"/>
        </a:p>
      </dgm:t>
    </dgm:pt>
    <dgm:pt modelId="{6EC2758F-5A40-6A4D-BD5A-7A83411331F6}" type="sibTrans" cxnId="{BBE293C8-EE42-D940-9DB1-6E3429033460}">
      <dgm:prSet/>
      <dgm:spPr/>
      <dgm:t>
        <a:bodyPr/>
        <a:lstStyle/>
        <a:p>
          <a:endParaRPr lang="en-US"/>
        </a:p>
      </dgm:t>
    </dgm:pt>
    <dgm:pt modelId="{155A86E1-1C86-E144-8D6F-D4EF10B58492}">
      <dgm:prSet/>
      <dgm:spPr>
        <a:solidFill>
          <a:schemeClr val="accent5"/>
        </a:solidFill>
      </dgm:spPr>
      <dgm:t>
        <a:bodyPr/>
        <a:lstStyle/>
        <a:p>
          <a:pPr rtl="0"/>
          <a:r>
            <a:rPr lang="en-US" baseline="0">
              <a:solidFill>
                <a:schemeClr val="bg1">
                  <a:lumMod val="20000"/>
                  <a:lumOff val="80000"/>
                </a:schemeClr>
              </a:solidFill>
            </a:rPr>
            <a:t>Observations</a:t>
          </a:r>
          <a:endParaRPr lang="en-US">
            <a:solidFill>
              <a:schemeClr val="bg1">
                <a:lumMod val="20000"/>
                <a:lumOff val="80000"/>
              </a:schemeClr>
            </a:solidFill>
          </a:endParaRPr>
        </a:p>
      </dgm:t>
    </dgm:pt>
    <dgm:pt modelId="{35859819-7D82-014F-A5E7-10B15FC3499D}" type="parTrans" cxnId="{8F38452D-120B-6B48-813B-32117D68D921}">
      <dgm:prSet/>
      <dgm:spPr/>
      <dgm:t>
        <a:bodyPr/>
        <a:lstStyle/>
        <a:p>
          <a:endParaRPr lang="en-US"/>
        </a:p>
      </dgm:t>
    </dgm:pt>
    <dgm:pt modelId="{E15C4A13-6C60-9646-BDBA-D6591DE89AD5}" type="sibTrans" cxnId="{8F38452D-120B-6B48-813B-32117D68D921}">
      <dgm:prSet/>
      <dgm:spPr/>
      <dgm:t>
        <a:bodyPr/>
        <a:lstStyle/>
        <a:p>
          <a:endParaRPr lang="en-US"/>
        </a:p>
      </dgm:t>
    </dgm:pt>
    <dgm:pt modelId="{5D20DEFB-A2C4-3F45-B49E-4509B08C460D}">
      <dgm:prSet/>
      <dgm:spPr>
        <a:solidFill>
          <a:schemeClr val="accent2"/>
        </a:solidFill>
      </dgm:spPr>
      <dgm:t>
        <a:bodyPr/>
        <a:lstStyle/>
        <a:p>
          <a:pPr rtl="0"/>
          <a:r>
            <a:rPr lang="en-US" baseline="0">
              <a:solidFill>
                <a:schemeClr val="bg1">
                  <a:lumMod val="20000"/>
                  <a:lumOff val="80000"/>
                </a:schemeClr>
              </a:solidFill>
            </a:rPr>
            <a:t>Artifacts</a:t>
          </a:r>
          <a:endParaRPr lang="en-US">
            <a:solidFill>
              <a:schemeClr val="bg1">
                <a:lumMod val="20000"/>
                <a:lumOff val="80000"/>
              </a:schemeClr>
            </a:solidFill>
          </a:endParaRPr>
        </a:p>
      </dgm:t>
    </dgm:pt>
    <dgm:pt modelId="{D6EFF3D7-9CE7-984B-8494-4E89C9CF916D}" type="parTrans" cxnId="{046EFCE5-C692-A041-9FD9-EA82E0949045}">
      <dgm:prSet/>
      <dgm:spPr/>
      <dgm:t>
        <a:bodyPr/>
        <a:lstStyle/>
        <a:p>
          <a:endParaRPr lang="en-US"/>
        </a:p>
      </dgm:t>
    </dgm:pt>
    <dgm:pt modelId="{EC4F0FC4-1A36-1046-98A9-330DC3010459}" type="sibTrans" cxnId="{046EFCE5-C692-A041-9FD9-EA82E0949045}">
      <dgm:prSet/>
      <dgm:spPr/>
      <dgm:t>
        <a:bodyPr/>
        <a:lstStyle/>
        <a:p>
          <a:endParaRPr lang="en-US"/>
        </a:p>
      </dgm:t>
    </dgm:pt>
    <dgm:pt modelId="{8150640C-1844-1144-A9A3-63389F6BC170}" type="pres">
      <dgm:prSet presAssocID="{8DD4B7A4-47D5-A441-A145-41943B54CDE0}" presName="Name0" presStyleCnt="0">
        <dgm:presLayoutVars>
          <dgm:dir/>
          <dgm:resizeHandles val="exact"/>
        </dgm:presLayoutVars>
      </dgm:prSet>
      <dgm:spPr/>
    </dgm:pt>
    <dgm:pt modelId="{B4599E6F-BC13-764F-B43E-E46DA96B0D94}" type="pres">
      <dgm:prSet presAssocID="{B9C5E9BB-6310-2042-92D7-7CCD4A154219}" presName="Name5" presStyleLbl="vennNode1" presStyleIdx="0" presStyleCnt="3" custLinFactX="22593" custLinFactNeighborX="100000" custLinFactNeighborY="-22043">
        <dgm:presLayoutVars>
          <dgm:bulletEnabled val="1"/>
        </dgm:presLayoutVars>
      </dgm:prSet>
      <dgm:spPr/>
    </dgm:pt>
    <dgm:pt modelId="{F5541ED2-C48A-044A-AB7F-51059AECF245}" type="pres">
      <dgm:prSet presAssocID="{6EC2758F-5A40-6A4D-BD5A-7A83411331F6}" presName="space" presStyleCnt="0"/>
      <dgm:spPr/>
    </dgm:pt>
    <dgm:pt modelId="{244F02CD-31E9-2847-8CD9-9B9115966C04}" type="pres">
      <dgm:prSet presAssocID="{155A86E1-1C86-E144-8D6F-D4EF10B58492}" presName="Name5" presStyleLbl="vennNode1" presStyleIdx="1" presStyleCnt="3" custLinFactX="32461" custLinFactNeighborX="100000" custLinFactNeighborY="-28796">
        <dgm:presLayoutVars>
          <dgm:bulletEnabled val="1"/>
        </dgm:presLayoutVars>
      </dgm:prSet>
      <dgm:spPr/>
    </dgm:pt>
    <dgm:pt modelId="{3DC727A5-8CFB-8E40-81A3-90DC638ED9D2}" type="pres">
      <dgm:prSet presAssocID="{E15C4A13-6C60-9646-BDBA-D6591DE89AD5}" presName="space" presStyleCnt="0"/>
      <dgm:spPr/>
    </dgm:pt>
    <dgm:pt modelId="{24070F8D-6288-B742-857D-F426A2387EFA}" type="pres">
      <dgm:prSet presAssocID="{5D20DEFB-A2C4-3F45-B49E-4509B08C460D}" presName="Name5" presStyleLbl="vennNode1" presStyleIdx="2" presStyleCnt="3" custLinFactX="-48563" custLinFactNeighborX="-100000" custLinFactNeighborY="28796">
        <dgm:presLayoutVars>
          <dgm:bulletEnabled val="1"/>
        </dgm:presLayoutVars>
      </dgm:prSet>
      <dgm:spPr/>
    </dgm:pt>
  </dgm:ptLst>
  <dgm:cxnLst>
    <dgm:cxn modelId="{8F38452D-120B-6B48-813B-32117D68D921}" srcId="{8DD4B7A4-47D5-A441-A145-41943B54CDE0}" destId="{155A86E1-1C86-E144-8D6F-D4EF10B58492}" srcOrd="1" destOrd="0" parTransId="{35859819-7D82-014F-A5E7-10B15FC3499D}" sibTransId="{E15C4A13-6C60-9646-BDBA-D6591DE89AD5}"/>
    <dgm:cxn modelId="{A7DF063B-E6A2-EA43-AEC3-D8793F00BFDC}" type="presOf" srcId="{B9C5E9BB-6310-2042-92D7-7CCD4A154219}" destId="{B4599E6F-BC13-764F-B43E-E46DA96B0D94}" srcOrd="0" destOrd="0" presId="urn:microsoft.com/office/officeart/2005/8/layout/venn3"/>
    <dgm:cxn modelId="{2A9CF04C-5527-8C46-B681-201D991BCD07}" type="presOf" srcId="{155A86E1-1C86-E144-8D6F-D4EF10B58492}" destId="{244F02CD-31E9-2847-8CD9-9B9115966C04}" srcOrd="0" destOrd="0" presId="urn:microsoft.com/office/officeart/2005/8/layout/venn3"/>
    <dgm:cxn modelId="{EB7DAEAC-C1DA-2F44-9C99-A38F4822061F}" type="presOf" srcId="{5D20DEFB-A2C4-3F45-B49E-4509B08C460D}" destId="{24070F8D-6288-B742-857D-F426A2387EFA}" srcOrd="0" destOrd="0" presId="urn:microsoft.com/office/officeart/2005/8/layout/venn3"/>
    <dgm:cxn modelId="{B627B4AE-CB41-2545-8A8E-E95A8EB6FD83}" type="presOf" srcId="{8DD4B7A4-47D5-A441-A145-41943B54CDE0}" destId="{8150640C-1844-1144-A9A3-63389F6BC170}" srcOrd="0" destOrd="0" presId="urn:microsoft.com/office/officeart/2005/8/layout/venn3"/>
    <dgm:cxn modelId="{BBE293C8-EE42-D940-9DB1-6E3429033460}" srcId="{8DD4B7A4-47D5-A441-A145-41943B54CDE0}" destId="{B9C5E9BB-6310-2042-92D7-7CCD4A154219}" srcOrd="0" destOrd="0" parTransId="{F2DDD9A9-4E0E-6544-A89B-176970C0956E}" sibTransId="{6EC2758F-5A40-6A4D-BD5A-7A83411331F6}"/>
    <dgm:cxn modelId="{046EFCE5-C692-A041-9FD9-EA82E0949045}" srcId="{8DD4B7A4-47D5-A441-A145-41943B54CDE0}" destId="{5D20DEFB-A2C4-3F45-B49E-4509B08C460D}" srcOrd="2" destOrd="0" parTransId="{D6EFF3D7-9CE7-984B-8494-4E89C9CF916D}" sibTransId="{EC4F0FC4-1A36-1046-98A9-330DC3010459}"/>
    <dgm:cxn modelId="{58DA75F0-EA56-7548-B40D-48097637C4A6}" type="presParOf" srcId="{8150640C-1844-1144-A9A3-63389F6BC170}" destId="{B4599E6F-BC13-764F-B43E-E46DA96B0D94}" srcOrd="0" destOrd="0" presId="urn:microsoft.com/office/officeart/2005/8/layout/venn3"/>
    <dgm:cxn modelId="{807145EA-2D51-D14E-885F-74B5FA37ACC5}" type="presParOf" srcId="{8150640C-1844-1144-A9A3-63389F6BC170}" destId="{F5541ED2-C48A-044A-AB7F-51059AECF245}" srcOrd="1" destOrd="0" presId="urn:microsoft.com/office/officeart/2005/8/layout/venn3"/>
    <dgm:cxn modelId="{7D4071DC-A75B-5041-BF49-C19FAE9C8FB8}" type="presParOf" srcId="{8150640C-1844-1144-A9A3-63389F6BC170}" destId="{244F02CD-31E9-2847-8CD9-9B9115966C04}" srcOrd="2" destOrd="0" presId="urn:microsoft.com/office/officeart/2005/8/layout/venn3"/>
    <dgm:cxn modelId="{2D66D592-132A-7F4B-9C68-4C5572509BB5}" type="presParOf" srcId="{8150640C-1844-1144-A9A3-63389F6BC170}" destId="{3DC727A5-8CFB-8E40-81A3-90DC638ED9D2}" srcOrd="3" destOrd="0" presId="urn:microsoft.com/office/officeart/2005/8/layout/venn3"/>
    <dgm:cxn modelId="{6C2DA94C-49E4-CF41-BC2D-439A7A6BEEAE}" type="presParOf" srcId="{8150640C-1844-1144-A9A3-63389F6BC170}" destId="{24070F8D-6288-B742-857D-F426A2387EFA}"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159BDD-525F-384E-9E22-E98F1E2CD8BC}">
      <dsp:nvSpPr>
        <dsp:cNvPr id="0" name=""/>
        <dsp:cNvSpPr/>
      </dsp:nvSpPr>
      <dsp:spPr>
        <a:xfrm>
          <a:off x="0" y="4519048"/>
          <a:ext cx="8559801" cy="296643"/>
        </a:xfrm>
        <a:prstGeom prst="rect">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a:solidFill>
                <a:schemeClr val="bg1">
                  <a:lumMod val="20000"/>
                  <a:lumOff val="80000"/>
                </a:schemeClr>
              </a:solidFill>
            </a:rPr>
            <a:t>Scheduled visit of the visiting accreditation team.</a:t>
          </a:r>
          <a:endParaRPr lang="en-US" sz="1600" kern="1200">
            <a:solidFill>
              <a:schemeClr val="bg1">
                <a:lumMod val="20000"/>
                <a:lumOff val="80000"/>
              </a:schemeClr>
            </a:solidFill>
          </a:endParaRPr>
        </a:p>
      </dsp:txBody>
      <dsp:txXfrm>
        <a:off x="0" y="4519048"/>
        <a:ext cx="8559801" cy="296643"/>
      </dsp:txXfrm>
    </dsp:sp>
    <dsp:sp modelId="{89F0B6B4-A9D3-DF40-B45F-336F85E43AD9}">
      <dsp:nvSpPr>
        <dsp:cNvPr id="0" name=""/>
        <dsp:cNvSpPr/>
      </dsp:nvSpPr>
      <dsp:spPr>
        <a:xfrm rot="10800000">
          <a:off x="0" y="4067260"/>
          <a:ext cx="8559801" cy="456237"/>
        </a:xfrm>
        <a:prstGeom prst="upArrowCallout">
          <a:avLst/>
        </a:prstGeom>
        <a:gradFill rotWithShape="0">
          <a:gsLst>
            <a:gs pos="0">
              <a:schemeClr val="accent3">
                <a:hueOff val="0"/>
                <a:satOff val="0"/>
                <a:lumOff val="0"/>
                <a:alphaOff val="0"/>
                <a:shade val="70000"/>
                <a:satMod val="150000"/>
              </a:schemeClr>
            </a:gs>
            <a:gs pos="34000">
              <a:schemeClr val="accent3">
                <a:hueOff val="0"/>
                <a:satOff val="0"/>
                <a:lumOff val="0"/>
                <a:alphaOff val="0"/>
                <a:shade val="70000"/>
                <a:satMod val="140000"/>
              </a:schemeClr>
            </a:gs>
            <a:gs pos="70000">
              <a:schemeClr val="accent3">
                <a:hueOff val="0"/>
                <a:satOff val="0"/>
                <a:lumOff val="0"/>
                <a:alphaOff val="0"/>
                <a:tint val="100000"/>
                <a:shade val="90000"/>
                <a:satMod val="140000"/>
              </a:schemeClr>
            </a:gs>
            <a:gs pos="100000">
              <a:schemeClr val="accent3">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rgbClr val="FF0000"/>
              </a:solidFill>
            </a:rPr>
            <a:t>Mailing and/or e-mailing  self-study at least six weeks prior to the team visit. </a:t>
          </a:r>
          <a:endParaRPr lang="en-US" sz="1600" kern="1200" dirty="0">
            <a:solidFill>
              <a:srgbClr val="FF0000"/>
            </a:solidFill>
          </a:endParaRPr>
        </a:p>
      </dsp:txBody>
      <dsp:txXfrm rot="10800000">
        <a:off x="0" y="4067260"/>
        <a:ext cx="8559801" cy="296449"/>
      </dsp:txXfrm>
    </dsp:sp>
    <dsp:sp modelId="{3CE6309E-E833-6C4B-8EE0-9E127CEC4E39}">
      <dsp:nvSpPr>
        <dsp:cNvPr id="0" name=""/>
        <dsp:cNvSpPr/>
      </dsp:nvSpPr>
      <dsp:spPr>
        <a:xfrm rot="10800000">
          <a:off x="0" y="3615472"/>
          <a:ext cx="8559801" cy="456237"/>
        </a:xfrm>
        <a:prstGeom prst="upArrowCallout">
          <a:avLst/>
        </a:prstGeom>
        <a:gradFill rotWithShape="0">
          <a:gsLst>
            <a:gs pos="0">
              <a:schemeClr val="accent4">
                <a:hueOff val="0"/>
                <a:satOff val="0"/>
                <a:lumOff val="0"/>
                <a:alphaOff val="0"/>
                <a:shade val="70000"/>
                <a:satMod val="150000"/>
              </a:schemeClr>
            </a:gs>
            <a:gs pos="34000">
              <a:schemeClr val="accent4">
                <a:hueOff val="0"/>
                <a:satOff val="0"/>
                <a:lumOff val="0"/>
                <a:alphaOff val="0"/>
                <a:shade val="70000"/>
                <a:satMod val="140000"/>
              </a:schemeClr>
            </a:gs>
            <a:gs pos="70000">
              <a:schemeClr val="accent4">
                <a:hueOff val="0"/>
                <a:satOff val="0"/>
                <a:lumOff val="0"/>
                <a:alphaOff val="0"/>
                <a:tint val="100000"/>
                <a:shade val="90000"/>
                <a:satMod val="140000"/>
              </a:schemeClr>
            </a:gs>
            <a:gs pos="100000">
              <a:schemeClr val="accent4">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solidFill>
            </a:rPr>
            <a:t>Target date for making final suggested changes to the self-study.</a:t>
          </a:r>
          <a:endParaRPr lang="en-US" sz="1600" kern="1200" dirty="0">
            <a:solidFill>
              <a:schemeClr val="bg1"/>
            </a:solidFill>
          </a:endParaRPr>
        </a:p>
      </dsp:txBody>
      <dsp:txXfrm rot="10800000">
        <a:off x="0" y="3615472"/>
        <a:ext cx="8559801" cy="296449"/>
      </dsp:txXfrm>
    </dsp:sp>
    <dsp:sp modelId="{6A18202E-3C02-654C-8AE7-F27D70E82D3E}">
      <dsp:nvSpPr>
        <dsp:cNvPr id="0" name=""/>
        <dsp:cNvSpPr/>
      </dsp:nvSpPr>
      <dsp:spPr>
        <a:xfrm rot="10800000">
          <a:off x="0" y="3163683"/>
          <a:ext cx="8559801" cy="456237"/>
        </a:xfrm>
        <a:prstGeom prst="upArrowCallout">
          <a:avLst/>
        </a:prstGeom>
        <a:gradFill rotWithShape="0">
          <a:gsLst>
            <a:gs pos="0">
              <a:schemeClr val="accent5">
                <a:hueOff val="0"/>
                <a:satOff val="0"/>
                <a:lumOff val="0"/>
                <a:alphaOff val="0"/>
                <a:shade val="70000"/>
                <a:satMod val="150000"/>
              </a:schemeClr>
            </a:gs>
            <a:gs pos="34000">
              <a:schemeClr val="accent5">
                <a:hueOff val="0"/>
                <a:satOff val="0"/>
                <a:lumOff val="0"/>
                <a:alphaOff val="0"/>
                <a:shade val="70000"/>
                <a:satMod val="140000"/>
              </a:schemeClr>
            </a:gs>
            <a:gs pos="70000">
              <a:schemeClr val="accent5">
                <a:hueOff val="0"/>
                <a:satOff val="0"/>
                <a:lumOff val="0"/>
                <a:alphaOff val="0"/>
                <a:tint val="100000"/>
                <a:shade val="90000"/>
                <a:satMod val="140000"/>
              </a:schemeClr>
            </a:gs>
            <a:gs pos="100000">
              <a:schemeClr val="accent5">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rgbClr val="FF0000"/>
              </a:solidFill>
            </a:rPr>
            <a:t>National Office sent self-study  to verify school is ready for the visit  (8 weeks  before visit)</a:t>
          </a:r>
          <a:endParaRPr lang="en-US" sz="1600" kern="1200" dirty="0">
            <a:solidFill>
              <a:srgbClr val="FF0000"/>
            </a:solidFill>
          </a:endParaRPr>
        </a:p>
      </dsp:txBody>
      <dsp:txXfrm rot="10800000">
        <a:off x="0" y="3163683"/>
        <a:ext cx="8559801" cy="296449"/>
      </dsp:txXfrm>
    </dsp:sp>
    <dsp:sp modelId="{F801A556-5AB1-714D-B3FC-3C86707BDE19}">
      <dsp:nvSpPr>
        <dsp:cNvPr id="0" name=""/>
        <dsp:cNvSpPr/>
      </dsp:nvSpPr>
      <dsp:spPr>
        <a:xfrm rot="10800000">
          <a:off x="0" y="2711895"/>
          <a:ext cx="8559801" cy="456237"/>
        </a:xfrm>
        <a:prstGeom prst="upArrowCallout">
          <a:avLst/>
        </a:prstGeom>
        <a:gradFill rotWithShape="0">
          <a:gsLst>
            <a:gs pos="0">
              <a:schemeClr val="accent6">
                <a:hueOff val="0"/>
                <a:satOff val="0"/>
                <a:lumOff val="0"/>
                <a:alphaOff val="0"/>
                <a:shade val="70000"/>
                <a:satMod val="150000"/>
              </a:schemeClr>
            </a:gs>
            <a:gs pos="34000">
              <a:schemeClr val="accent6">
                <a:hueOff val="0"/>
                <a:satOff val="0"/>
                <a:lumOff val="0"/>
                <a:alphaOff val="0"/>
                <a:shade val="70000"/>
                <a:satMod val="140000"/>
              </a:schemeClr>
            </a:gs>
            <a:gs pos="70000">
              <a:schemeClr val="accent6">
                <a:hueOff val="0"/>
                <a:satOff val="0"/>
                <a:lumOff val="0"/>
                <a:alphaOff val="0"/>
                <a:tint val="100000"/>
                <a:shade val="90000"/>
                <a:satMod val="140000"/>
              </a:schemeClr>
            </a:gs>
            <a:gs pos="100000">
              <a:schemeClr val="accent6">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Date for completing the final review of the self-study report.</a:t>
          </a:r>
          <a:endParaRPr lang="en-US" sz="1600" kern="1200" dirty="0">
            <a:solidFill>
              <a:schemeClr val="bg1">
                <a:lumMod val="20000"/>
                <a:lumOff val="80000"/>
              </a:schemeClr>
            </a:solidFill>
          </a:endParaRPr>
        </a:p>
      </dsp:txBody>
      <dsp:txXfrm rot="10800000">
        <a:off x="0" y="2711895"/>
        <a:ext cx="8559801" cy="296449"/>
      </dsp:txXfrm>
    </dsp:sp>
    <dsp:sp modelId="{8BB72794-356B-7745-89FA-940FF1C7EF8D}">
      <dsp:nvSpPr>
        <dsp:cNvPr id="0" name=""/>
        <dsp:cNvSpPr/>
      </dsp:nvSpPr>
      <dsp:spPr>
        <a:xfrm rot="10800000">
          <a:off x="0" y="2260107"/>
          <a:ext cx="8559801" cy="456237"/>
        </a:xfrm>
        <a:prstGeom prst="upArrowCallout">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a:solidFill>
                <a:schemeClr val="bg1">
                  <a:lumMod val="20000"/>
                  <a:lumOff val="80000"/>
                </a:schemeClr>
              </a:solidFill>
            </a:rPr>
            <a:t>Final date for completion of self-study report. </a:t>
          </a:r>
          <a:endParaRPr lang="en-US" sz="1600" kern="1200">
            <a:solidFill>
              <a:schemeClr val="bg1">
                <a:lumMod val="20000"/>
                <a:lumOff val="80000"/>
              </a:schemeClr>
            </a:solidFill>
          </a:endParaRPr>
        </a:p>
      </dsp:txBody>
      <dsp:txXfrm rot="10800000">
        <a:off x="0" y="2260107"/>
        <a:ext cx="8559801" cy="296449"/>
      </dsp:txXfrm>
    </dsp:sp>
    <dsp:sp modelId="{E2EF0E13-EC4F-1047-9322-64D67758F630}">
      <dsp:nvSpPr>
        <dsp:cNvPr id="0" name=""/>
        <dsp:cNvSpPr/>
      </dsp:nvSpPr>
      <dsp:spPr>
        <a:xfrm rot="10800000">
          <a:off x="0" y="1808318"/>
          <a:ext cx="8559801" cy="456237"/>
        </a:xfrm>
        <a:prstGeom prst="upArrowCallout">
          <a:avLst/>
        </a:prstGeom>
        <a:gradFill rotWithShape="0">
          <a:gsLst>
            <a:gs pos="0">
              <a:schemeClr val="accent3">
                <a:hueOff val="0"/>
                <a:satOff val="0"/>
                <a:lumOff val="0"/>
                <a:alphaOff val="0"/>
                <a:shade val="70000"/>
                <a:satMod val="150000"/>
              </a:schemeClr>
            </a:gs>
            <a:gs pos="34000">
              <a:schemeClr val="accent3">
                <a:hueOff val="0"/>
                <a:satOff val="0"/>
                <a:lumOff val="0"/>
                <a:alphaOff val="0"/>
                <a:shade val="70000"/>
                <a:satMod val="140000"/>
              </a:schemeClr>
            </a:gs>
            <a:gs pos="70000">
              <a:schemeClr val="accent3">
                <a:hueOff val="0"/>
                <a:satOff val="0"/>
                <a:lumOff val="0"/>
                <a:alphaOff val="0"/>
                <a:tint val="100000"/>
                <a:shade val="90000"/>
                <a:satMod val="140000"/>
              </a:schemeClr>
            </a:gs>
            <a:gs pos="100000">
              <a:schemeClr val="accent3">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Final date for review and reading of committee reports.</a:t>
          </a:r>
          <a:endParaRPr lang="en-US" sz="1600" kern="1200" dirty="0">
            <a:solidFill>
              <a:schemeClr val="bg1">
                <a:lumMod val="20000"/>
                <a:lumOff val="80000"/>
              </a:schemeClr>
            </a:solidFill>
          </a:endParaRPr>
        </a:p>
      </dsp:txBody>
      <dsp:txXfrm rot="10800000">
        <a:off x="0" y="1808318"/>
        <a:ext cx="8559801" cy="296449"/>
      </dsp:txXfrm>
    </dsp:sp>
    <dsp:sp modelId="{AEE86B5B-E1DE-874E-AD37-712F977FE220}">
      <dsp:nvSpPr>
        <dsp:cNvPr id="0" name=""/>
        <dsp:cNvSpPr/>
      </dsp:nvSpPr>
      <dsp:spPr>
        <a:xfrm rot="10800000">
          <a:off x="0" y="1356530"/>
          <a:ext cx="8559801" cy="456237"/>
        </a:xfrm>
        <a:prstGeom prst="upArrowCallout">
          <a:avLst/>
        </a:prstGeom>
        <a:gradFill rotWithShape="0">
          <a:gsLst>
            <a:gs pos="0">
              <a:schemeClr val="accent4">
                <a:hueOff val="0"/>
                <a:satOff val="0"/>
                <a:lumOff val="0"/>
                <a:alphaOff val="0"/>
                <a:shade val="70000"/>
                <a:satMod val="150000"/>
              </a:schemeClr>
            </a:gs>
            <a:gs pos="34000">
              <a:schemeClr val="accent4">
                <a:hueOff val="0"/>
                <a:satOff val="0"/>
                <a:lumOff val="0"/>
                <a:alphaOff val="0"/>
                <a:shade val="70000"/>
                <a:satMod val="140000"/>
              </a:schemeClr>
            </a:gs>
            <a:gs pos="70000">
              <a:schemeClr val="accent4">
                <a:hueOff val="0"/>
                <a:satOff val="0"/>
                <a:lumOff val="0"/>
                <a:alphaOff val="0"/>
                <a:tint val="100000"/>
                <a:shade val="90000"/>
                <a:satMod val="140000"/>
              </a:schemeClr>
            </a:gs>
            <a:gs pos="100000">
              <a:schemeClr val="accent4">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Dates for completion of the committee reports. </a:t>
          </a:r>
          <a:endParaRPr lang="en-US" sz="1600" kern="1200" dirty="0">
            <a:solidFill>
              <a:schemeClr val="bg1">
                <a:lumMod val="20000"/>
                <a:lumOff val="80000"/>
              </a:schemeClr>
            </a:solidFill>
          </a:endParaRPr>
        </a:p>
      </dsp:txBody>
      <dsp:txXfrm rot="10800000">
        <a:off x="0" y="1356530"/>
        <a:ext cx="8559801" cy="296449"/>
      </dsp:txXfrm>
    </dsp:sp>
    <dsp:sp modelId="{017A6B44-0D69-D649-8052-C5A4EC5A572A}">
      <dsp:nvSpPr>
        <dsp:cNvPr id="0" name=""/>
        <dsp:cNvSpPr/>
      </dsp:nvSpPr>
      <dsp:spPr>
        <a:xfrm rot="10800000">
          <a:off x="0" y="904742"/>
          <a:ext cx="8559801" cy="456237"/>
        </a:xfrm>
        <a:prstGeom prst="upArrowCallout">
          <a:avLst/>
        </a:prstGeom>
        <a:gradFill rotWithShape="0">
          <a:gsLst>
            <a:gs pos="0">
              <a:schemeClr val="accent5">
                <a:hueOff val="0"/>
                <a:satOff val="0"/>
                <a:lumOff val="0"/>
                <a:alphaOff val="0"/>
                <a:shade val="70000"/>
                <a:satMod val="150000"/>
              </a:schemeClr>
            </a:gs>
            <a:gs pos="34000">
              <a:schemeClr val="accent5">
                <a:hueOff val="0"/>
                <a:satOff val="0"/>
                <a:lumOff val="0"/>
                <a:alphaOff val="0"/>
                <a:shade val="70000"/>
                <a:satMod val="140000"/>
              </a:schemeClr>
            </a:gs>
            <a:gs pos="70000">
              <a:schemeClr val="accent5">
                <a:hueOff val="0"/>
                <a:satOff val="0"/>
                <a:lumOff val="0"/>
                <a:alphaOff val="0"/>
                <a:tint val="100000"/>
                <a:shade val="90000"/>
                <a:satMod val="140000"/>
              </a:schemeClr>
            </a:gs>
            <a:gs pos="100000">
              <a:schemeClr val="accent5">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Meeting dates of steering and subcommittees. </a:t>
          </a:r>
          <a:endParaRPr lang="en-US" sz="1600" kern="1200" dirty="0">
            <a:solidFill>
              <a:schemeClr val="bg1">
                <a:lumMod val="20000"/>
                <a:lumOff val="80000"/>
              </a:schemeClr>
            </a:solidFill>
          </a:endParaRPr>
        </a:p>
      </dsp:txBody>
      <dsp:txXfrm rot="10800000">
        <a:off x="0" y="904742"/>
        <a:ext cx="8559801" cy="296449"/>
      </dsp:txXfrm>
    </dsp:sp>
    <dsp:sp modelId="{6DCBE28E-5560-AE4E-AE89-DD1994E6E748}">
      <dsp:nvSpPr>
        <dsp:cNvPr id="0" name=""/>
        <dsp:cNvSpPr/>
      </dsp:nvSpPr>
      <dsp:spPr>
        <a:xfrm rot="10800000">
          <a:off x="0" y="452953"/>
          <a:ext cx="8559801" cy="456237"/>
        </a:xfrm>
        <a:prstGeom prst="upArrowCallout">
          <a:avLst/>
        </a:prstGeom>
        <a:gradFill rotWithShape="0">
          <a:gsLst>
            <a:gs pos="0">
              <a:schemeClr val="accent6">
                <a:hueOff val="0"/>
                <a:satOff val="0"/>
                <a:lumOff val="0"/>
                <a:alphaOff val="0"/>
                <a:shade val="70000"/>
                <a:satMod val="150000"/>
              </a:schemeClr>
            </a:gs>
            <a:gs pos="34000">
              <a:schemeClr val="accent6">
                <a:hueOff val="0"/>
                <a:satOff val="0"/>
                <a:lumOff val="0"/>
                <a:alphaOff val="0"/>
                <a:shade val="70000"/>
                <a:satMod val="140000"/>
              </a:schemeClr>
            </a:gs>
            <a:gs pos="70000">
              <a:schemeClr val="accent6">
                <a:hueOff val="0"/>
                <a:satOff val="0"/>
                <a:lumOff val="0"/>
                <a:alphaOff val="0"/>
                <a:tint val="100000"/>
                <a:shade val="90000"/>
                <a:satMod val="140000"/>
              </a:schemeClr>
            </a:gs>
            <a:gs pos="100000">
              <a:schemeClr val="accent6">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Deadline for preliminary data and documentation gathering. </a:t>
          </a:r>
          <a:endParaRPr lang="en-US" sz="1600" kern="1200" dirty="0">
            <a:solidFill>
              <a:schemeClr val="bg1">
                <a:lumMod val="20000"/>
                <a:lumOff val="80000"/>
              </a:schemeClr>
            </a:solidFill>
          </a:endParaRPr>
        </a:p>
      </dsp:txBody>
      <dsp:txXfrm rot="10800000">
        <a:off x="0" y="452953"/>
        <a:ext cx="8559801" cy="296449"/>
      </dsp:txXfrm>
    </dsp:sp>
    <dsp:sp modelId="{8C0524A6-DCA1-4547-883A-DCD5AFEDB0AC}">
      <dsp:nvSpPr>
        <dsp:cNvPr id="0" name=""/>
        <dsp:cNvSpPr/>
      </dsp:nvSpPr>
      <dsp:spPr>
        <a:xfrm rot="10800000">
          <a:off x="0" y="1165"/>
          <a:ext cx="8559801" cy="456237"/>
        </a:xfrm>
        <a:prstGeom prst="upArrowCallout">
          <a:avLst/>
        </a:prstGeom>
        <a:gradFill rotWithShape="0">
          <a:gsLst>
            <a:gs pos="0">
              <a:schemeClr val="accent2">
                <a:hueOff val="0"/>
                <a:satOff val="0"/>
                <a:lumOff val="0"/>
                <a:alphaOff val="0"/>
                <a:shade val="70000"/>
                <a:satMod val="150000"/>
              </a:schemeClr>
            </a:gs>
            <a:gs pos="34000">
              <a:schemeClr val="accent2">
                <a:hueOff val="0"/>
                <a:satOff val="0"/>
                <a:lumOff val="0"/>
                <a:alphaOff val="0"/>
                <a:shade val="70000"/>
                <a:satMod val="140000"/>
              </a:schemeClr>
            </a:gs>
            <a:gs pos="70000">
              <a:schemeClr val="accent2">
                <a:hueOff val="0"/>
                <a:satOff val="0"/>
                <a:lumOff val="0"/>
                <a:alphaOff val="0"/>
                <a:tint val="100000"/>
                <a:shade val="90000"/>
                <a:satMod val="140000"/>
              </a:schemeClr>
            </a:gs>
            <a:gs pos="100000">
              <a:schemeClr val="accent2">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kern="1200" baseline="0" dirty="0">
              <a:solidFill>
                <a:schemeClr val="bg1">
                  <a:lumMod val="20000"/>
                  <a:lumOff val="80000"/>
                </a:schemeClr>
              </a:solidFill>
            </a:rPr>
            <a:t>Beginning date of the self-study. </a:t>
          </a:r>
          <a:endParaRPr lang="en-US" sz="1600" kern="1200" dirty="0">
            <a:solidFill>
              <a:schemeClr val="bg1">
                <a:lumMod val="20000"/>
                <a:lumOff val="80000"/>
              </a:schemeClr>
            </a:solidFill>
          </a:endParaRPr>
        </a:p>
      </dsp:txBody>
      <dsp:txXfrm rot="10800000">
        <a:off x="0" y="1165"/>
        <a:ext cx="8559801" cy="2964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599E6F-BC13-764F-B43E-E46DA96B0D94}">
      <dsp:nvSpPr>
        <dsp:cNvPr id="0" name=""/>
        <dsp:cNvSpPr/>
      </dsp:nvSpPr>
      <dsp:spPr>
        <a:xfrm>
          <a:off x="1044212" y="222258"/>
          <a:ext cx="2445041" cy="2445041"/>
        </a:xfrm>
        <a:prstGeom prst="ellipse">
          <a:avLst/>
        </a:prstGeom>
        <a:solidFill>
          <a:schemeClr val="accent3"/>
        </a:soli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34559" tIns="24130" rIns="134559" bIns="24130" numCol="1" spcCol="1270" anchor="ctr" anchorCtr="0">
          <a:noAutofit/>
        </a:bodyPr>
        <a:lstStyle/>
        <a:p>
          <a:pPr marL="0" lvl="0" indent="0" algn="ctr" defTabSz="844550" rtl="0">
            <a:lnSpc>
              <a:spcPct val="90000"/>
            </a:lnSpc>
            <a:spcBef>
              <a:spcPct val="0"/>
            </a:spcBef>
            <a:spcAft>
              <a:spcPct val="35000"/>
            </a:spcAft>
            <a:buNone/>
          </a:pPr>
          <a:r>
            <a:rPr lang="en-US" sz="1900" kern="1200" baseline="0">
              <a:solidFill>
                <a:schemeClr val="bg1">
                  <a:lumMod val="20000"/>
                  <a:lumOff val="80000"/>
                </a:schemeClr>
              </a:solidFill>
            </a:rPr>
            <a:t>Interviews</a:t>
          </a:r>
          <a:endParaRPr lang="en-US" sz="1900" kern="1200">
            <a:solidFill>
              <a:schemeClr val="bg1">
                <a:lumMod val="20000"/>
                <a:lumOff val="80000"/>
              </a:schemeClr>
            </a:solidFill>
          </a:endParaRPr>
        </a:p>
      </dsp:txBody>
      <dsp:txXfrm>
        <a:off x="1402280" y="580326"/>
        <a:ext cx="1728905" cy="1728905"/>
      </dsp:txXfrm>
    </dsp:sp>
    <dsp:sp modelId="{244F02CD-31E9-2847-8CD9-9B9115966C04}">
      <dsp:nvSpPr>
        <dsp:cNvPr id="0" name=""/>
        <dsp:cNvSpPr/>
      </dsp:nvSpPr>
      <dsp:spPr>
        <a:xfrm>
          <a:off x="3241522" y="57144"/>
          <a:ext cx="2445041" cy="2445041"/>
        </a:xfrm>
        <a:prstGeom prst="ellipse">
          <a:avLst/>
        </a:prstGeom>
        <a:solidFill>
          <a:schemeClr val="accent5"/>
        </a:soli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34559" tIns="24130" rIns="134559" bIns="24130" numCol="1" spcCol="1270" anchor="ctr" anchorCtr="0">
          <a:noAutofit/>
        </a:bodyPr>
        <a:lstStyle/>
        <a:p>
          <a:pPr marL="0" lvl="0" indent="0" algn="ctr" defTabSz="844550" rtl="0">
            <a:lnSpc>
              <a:spcPct val="90000"/>
            </a:lnSpc>
            <a:spcBef>
              <a:spcPct val="0"/>
            </a:spcBef>
            <a:spcAft>
              <a:spcPct val="35000"/>
            </a:spcAft>
            <a:buNone/>
          </a:pPr>
          <a:r>
            <a:rPr lang="en-US" sz="1900" kern="1200" baseline="0">
              <a:solidFill>
                <a:schemeClr val="bg1">
                  <a:lumMod val="20000"/>
                  <a:lumOff val="80000"/>
                </a:schemeClr>
              </a:solidFill>
            </a:rPr>
            <a:t>Observations</a:t>
          </a:r>
          <a:endParaRPr lang="en-US" sz="1900" kern="1200">
            <a:solidFill>
              <a:schemeClr val="bg1">
                <a:lumMod val="20000"/>
                <a:lumOff val="80000"/>
              </a:schemeClr>
            </a:solidFill>
          </a:endParaRPr>
        </a:p>
      </dsp:txBody>
      <dsp:txXfrm>
        <a:off x="3599590" y="415212"/>
        <a:ext cx="1728905" cy="1728905"/>
      </dsp:txXfrm>
    </dsp:sp>
    <dsp:sp modelId="{24070F8D-6288-B742-857D-F426A2387EFA}">
      <dsp:nvSpPr>
        <dsp:cNvPr id="0" name=""/>
        <dsp:cNvSpPr/>
      </dsp:nvSpPr>
      <dsp:spPr>
        <a:xfrm>
          <a:off x="2238469" y="1465293"/>
          <a:ext cx="2445041" cy="2445041"/>
        </a:xfrm>
        <a:prstGeom prst="ellipse">
          <a:avLst/>
        </a:prstGeom>
        <a:solidFill>
          <a:schemeClr val="accent2"/>
        </a:solidFill>
        <a:ln>
          <a:noFill/>
        </a:ln>
        <a:effectLst>
          <a:outerShdw blurRad="38100" dist="25400" dir="2700000" algn="br" rotWithShape="0">
            <a:srgbClr val="000000">
              <a:alpha val="60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134559" tIns="24130" rIns="134559" bIns="24130" numCol="1" spcCol="1270" anchor="ctr" anchorCtr="0">
          <a:noAutofit/>
        </a:bodyPr>
        <a:lstStyle/>
        <a:p>
          <a:pPr marL="0" lvl="0" indent="0" algn="ctr" defTabSz="844550" rtl="0">
            <a:lnSpc>
              <a:spcPct val="90000"/>
            </a:lnSpc>
            <a:spcBef>
              <a:spcPct val="0"/>
            </a:spcBef>
            <a:spcAft>
              <a:spcPct val="35000"/>
            </a:spcAft>
            <a:buNone/>
          </a:pPr>
          <a:r>
            <a:rPr lang="en-US" sz="1900" kern="1200" baseline="0">
              <a:solidFill>
                <a:schemeClr val="bg1">
                  <a:lumMod val="20000"/>
                  <a:lumOff val="80000"/>
                </a:schemeClr>
              </a:solidFill>
            </a:rPr>
            <a:t>Artifacts</a:t>
          </a:r>
          <a:endParaRPr lang="en-US" sz="1900" kern="1200">
            <a:solidFill>
              <a:schemeClr val="bg1">
                <a:lumMod val="20000"/>
                <a:lumOff val="80000"/>
              </a:schemeClr>
            </a:solidFill>
          </a:endParaRPr>
        </a:p>
      </dsp:txBody>
      <dsp:txXfrm>
        <a:off x="2596537" y="1823361"/>
        <a:ext cx="1728905" cy="1728905"/>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D38197-9AFF-0D4F-A05A-71488648405D}" type="datetimeFigureOut">
              <a:rPr lang="en-US" smtClean="0"/>
              <a:pPr/>
              <a:t>11/8/19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1CE8E68-39A2-104A-91B9-37548A2D120C}" type="slidenum">
              <a:rPr lang="en-US" smtClean="0"/>
              <a:pPr/>
              <a:t>‹#›</a:t>
            </a:fld>
            <a:endParaRPr lang="en-US"/>
          </a:p>
        </p:txBody>
      </p:sp>
    </p:spTree>
    <p:extLst>
      <p:ext uri="{BB962C8B-B14F-4D97-AF65-F5344CB8AC3E}">
        <p14:creationId xmlns:p14="http://schemas.microsoft.com/office/powerpoint/2010/main" val="27711931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14902D-EBA2-3949-BC9E-D9924645B705}" type="datetimeFigureOut">
              <a:rPr lang="en-US" smtClean="0"/>
              <a:pPr/>
              <a:t>11/8/19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7CBFC6-98A2-A34A-8448-9581CD57B82B}" type="slidenum">
              <a:rPr lang="en-US" smtClean="0"/>
              <a:pPr/>
              <a:t>‹#›</a:t>
            </a:fld>
            <a:endParaRPr lang="en-US"/>
          </a:p>
        </p:txBody>
      </p:sp>
    </p:spTree>
    <p:extLst>
      <p:ext uri="{BB962C8B-B14F-4D97-AF65-F5344CB8AC3E}">
        <p14:creationId xmlns:p14="http://schemas.microsoft.com/office/powerpoint/2010/main" val="410614293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North</a:t>
            </a:r>
            <a:r>
              <a:rPr lang="en-US" baseline="0" dirty="0"/>
              <a:t> Central, Northwest and Southern Associations all gone to Advanced-ED Standards</a:t>
            </a:r>
            <a:endParaRPr lang="en-US" dirty="0"/>
          </a:p>
        </p:txBody>
      </p:sp>
      <p:sp>
        <p:nvSpPr>
          <p:cNvPr id="4" name="Slide Number Placeholder 3"/>
          <p:cNvSpPr>
            <a:spLocks noGrp="1"/>
          </p:cNvSpPr>
          <p:nvPr>
            <p:ph type="sldNum" sz="quarter" idx="10"/>
          </p:nvPr>
        </p:nvSpPr>
        <p:spPr/>
        <p:txBody>
          <a:bodyPr/>
          <a:lstStyle/>
          <a:p>
            <a:fld id="{A57CBFC6-98A2-A34A-8448-9581CD57B82B}" type="slidenum">
              <a:rPr lang="en-US" smtClean="0"/>
              <a:pPr/>
              <a:t>3</a:t>
            </a:fld>
            <a:endParaRPr lang="en-US"/>
          </a:p>
        </p:txBody>
      </p:sp>
    </p:spTree>
    <p:extLst>
      <p:ext uri="{BB962C8B-B14F-4D97-AF65-F5344CB8AC3E}">
        <p14:creationId xmlns:p14="http://schemas.microsoft.com/office/powerpoint/2010/main" val="4003191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all the school improvement processes have in common.</a:t>
            </a:r>
          </a:p>
        </p:txBody>
      </p:sp>
      <p:sp>
        <p:nvSpPr>
          <p:cNvPr id="4" name="Slide Number Placeholder 3"/>
          <p:cNvSpPr>
            <a:spLocks noGrp="1"/>
          </p:cNvSpPr>
          <p:nvPr>
            <p:ph type="sldNum" sz="quarter" idx="10"/>
          </p:nvPr>
        </p:nvSpPr>
        <p:spPr/>
        <p:txBody>
          <a:bodyPr/>
          <a:lstStyle/>
          <a:p>
            <a:fld id="{A57CBFC6-98A2-A34A-8448-9581CD57B82B}" type="slidenum">
              <a:rPr lang="en-US" smtClean="0"/>
              <a:pPr/>
              <a:t>4</a:t>
            </a:fld>
            <a:endParaRPr lang="en-US"/>
          </a:p>
        </p:txBody>
      </p:sp>
    </p:spTree>
    <p:extLst>
      <p:ext uri="{BB962C8B-B14F-4D97-AF65-F5344CB8AC3E}">
        <p14:creationId xmlns:p14="http://schemas.microsoft.com/office/powerpoint/2010/main" val="39293252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mn-lt"/>
                <a:ea typeface="+mn-ea"/>
                <a:cs typeface="+mn-cs"/>
              </a:rPr>
              <a:t>1.The standards require that the district and its schools have a clear vision and purpose; have effective and responsive leadership; have a rigorous curriculum taught through sound, research-based methods; collect, report, and use performance results; provide adequate resources and support for its educational programs; and value and communicate with their stakeholders.</a:t>
            </a:r>
          </a:p>
          <a:p>
            <a:r>
              <a:rPr lang="en-US" sz="1200" kern="1200" dirty="0">
                <a:solidFill>
                  <a:schemeClr val="tx1"/>
                </a:solidFill>
                <a:latin typeface="+mn-lt"/>
                <a:ea typeface="+mn-ea"/>
                <a:cs typeface="+mn-cs"/>
              </a:rPr>
              <a:t>2. To demonstrate continuous improvement, the district and its schools must implement an improvement plan based on student performance and school/community data that includes clear goals for raising the achievement of all students. The district and its schools also must document growth in student performance and organizational effectiveness.</a:t>
            </a:r>
          </a:p>
          <a:p>
            <a:r>
              <a:rPr lang="en-US" sz="1200" kern="1200" dirty="0">
                <a:solidFill>
                  <a:schemeClr val="tx1"/>
                </a:solidFill>
                <a:latin typeface="+mn-lt"/>
                <a:ea typeface="+mn-ea"/>
                <a:cs typeface="+mn-cs"/>
              </a:rPr>
              <a:t>3. Districts must be evaluated by a team of professionals from outside the district on a periodic basis. The team engages the district staff in a healthy, professional dialogue about district improvement efforts, validates that the district meets the standards for accreditation, and provides feedback and makes recommendations concerning future efforts to improve student performance and organizational effectiveness.</a:t>
            </a:r>
            <a:endParaRPr lang="en-US" dirty="0"/>
          </a:p>
        </p:txBody>
      </p:sp>
      <p:sp>
        <p:nvSpPr>
          <p:cNvPr id="4" name="Slide Number Placeholder 3"/>
          <p:cNvSpPr>
            <a:spLocks noGrp="1"/>
          </p:cNvSpPr>
          <p:nvPr>
            <p:ph type="sldNum" sz="quarter" idx="10"/>
          </p:nvPr>
        </p:nvSpPr>
        <p:spPr/>
        <p:txBody>
          <a:bodyPr/>
          <a:lstStyle/>
          <a:p>
            <a:fld id="{A57CBFC6-98A2-A34A-8448-9581CD57B82B}" type="slidenum">
              <a:rPr lang="en-US" smtClean="0"/>
              <a:pPr/>
              <a:t>10</a:t>
            </a:fld>
            <a:endParaRPr lang="en-US"/>
          </a:p>
        </p:txBody>
      </p:sp>
    </p:spTree>
    <p:extLst>
      <p:ext uri="{BB962C8B-B14F-4D97-AF65-F5344CB8AC3E}">
        <p14:creationId xmlns:p14="http://schemas.microsoft.com/office/powerpoint/2010/main" val="165586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7CBFC6-98A2-A34A-8448-9581CD57B82B}" type="slidenum">
              <a:rPr lang="en-US" smtClean="0"/>
              <a:pPr/>
              <a:t>27</a:t>
            </a:fld>
            <a:endParaRPr lang="en-US"/>
          </a:p>
        </p:txBody>
      </p:sp>
    </p:spTree>
    <p:extLst>
      <p:ext uri="{BB962C8B-B14F-4D97-AF65-F5344CB8AC3E}">
        <p14:creationId xmlns:p14="http://schemas.microsoft.com/office/powerpoint/2010/main" val="1556302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4C2869-52AA-F245-93E9-3D8969624921}" type="datetimeFigureOut">
              <a:rPr lang="en-US" smtClean="0"/>
              <a:pPr/>
              <a:t>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614E7-39B1-A440-BC55-273293F319F4}"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4C2869-52AA-F245-93E9-3D8969624921}" type="datetimeFigureOut">
              <a:rPr lang="en-US" smtClean="0"/>
              <a:pPr/>
              <a:t>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614E7-39B1-A440-BC55-273293F319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4C2869-52AA-F245-93E9-3D8969624921}" type="datetimeFigureOut">
              <a:rPr lang="en-US" smtClean="0"/>
              <a:pPr/>
              <a:t>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614E7-39B1-A440-BC55-273293F319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4C2869-52AA-F245-93E9-3D8969624921}" type="datetimeFigureOut">
              <a:rPr lang="en-US" smtClean="0"/>
              <a:pPr/>
              <a:t>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614E7-39B1-A440-BC55-273293F319F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4C2869-52AA-F245-93E9-3D8969624921}" type="datetimeFigureOut">
              <a:rPr lang="en-US" smtClean="0"/>
              <a:pPr/>
              <a:t>11/8/19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7614E7-39B1-A440-BC55-273293F319F4}"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4C2869-52AA-F245-93E9-3D8969624921}" type="datetimeFigureOut">
              <a:rPr lang="en-US" smtClean="0"/>
              <a:pPr/>
              <a:t>11/8/19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7614E7-39B1-A440-BC55-273293F319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4C2869-52AA-F245-93E9-3D8969624921}" type="datetimeFigureOut">
              <a:rPr lang="en-US" smtClean="0"/>
              <a:pPr/>
              <a:t>11/8/19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7614E7-39B1-A440-BC55-273293F319F4}"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4C2869-52AA-F245-93E9-3D8969624921}" type="datetimeFigureOut">
              <a:rPr lang="en-US" smtClean="0"/>
              <a:pPr/>
              <a:t>11/8/19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7614E7-39B1-A440-BC55-273293F319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4C2869-52AA-F245-93E9-3D8969624921}" type="datetimeFigureOut">
              <a:rPr lang="en-US" smtClean="0"/>
              <a:pPr/>
              <a:t>11/8/19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7614E7-39B1-A440-BC55-273293F319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4C2869-52AA-F245-93E9-3D8969624921}" type="datetimeFigureOut">
              <a:rPr lang="en-US" smtClean="0"/>
              <a:pPr/>
              <a:t>11/8/19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7614E7-39B1-A440-BC55-273293F319F4}"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4C2869-52AA-F245-93E9-3D8969624921}" type="datetimeFigureOut">
              <a:rPr lang="en-US" smtClean="0"/>
              <a:pPr/>
              <a:t>11/8/19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7614E7-39B1-A440-BC55-273293F319F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904C2869-52AA-F245-93E9-3D8969624921}" type="datetimeFigureOut">
              <a:rPr lang="en-US" smtClean="0"/>
              <a:pPr/>
              <a:t>11/8/19</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37614E7-39B1-A440-BC55-273293F319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2" Type="http://schemas.openxmlformats.org/officeDocument/2006/relationships/hyperlink" Target="http://www.ceasd.org/accredita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812800"/>
            <a:ext cx="6413500" cy="4000500"/>
          </a:xfrm>
        </p:spPr>
        <p:txBody>
          <a:bodyPr>
            <a:normAutofit fontScale="90000"/>
          </a:bodyPr>
          <a:lstStyle/>
          <a:p>
            <a:br>
              <a:rPr lang="en-US" dirty="0"/>
            </a:br>
            <a:r>
              <a:rPr lang="en-US" b="1" dirty="0">
                <a:solidFill>
                  <a:srgbClr val="3366FF"/>
                </a:solidFill>
              </a:rPr>
              <a:t>Accreditation </a:t>
            </a:r>
            <a:br>
              <a:rPr lang="en-US" b="1" dirty="0">
                <a:solidFill>
                  <a:srgbClr val="3366FF"/>
                </a:solidFill>
              </a:rPr>
            </a:br>
            <a:r>
              <a:rPr lang="en-US" b="1" dirty="0">
                <a:solidFill>
                  <a:srgbClr val="3366FF"/>
                </a:solidFill>
              </a:rPr>
              <a:t>BY CEASD:</a:t>
            </a:r>
            <a:br>
              <a:rPr lang="en-US" b="1" dirty="0">
                <a:solidFill>
                  <a:srgbClr val="3366FF"/>
                </a:solidFill>
              </a:rPr>
            </a:br>
            <a:r>
              <a:rPr lang="en-US" b="1" dirty="0">
                <a:solidFill>
                  <a:srgbClr val="3366FF"/>
                </a:solidFill>
              </a:rPr>
              <a:t>TRAINING FOR</a:t>
            </a:r>
            <a:br>
              <a:rPr lang="en-US" b="1" dirty="0">
                <a:solidFill>
                  <a:srgbClr val="3366FF"/>
                </a:solidFill>
              </a:rPr>
            </a:br>
            <a:r>
              <a:rPr lang="en-US" b="1" dirty="0">
                <a:solidFill>
                  <a:srgbClr val="3366FF"/>
                </a:solidFill>
              </a:rPr>
              <a:t>SCHOOLS</a:t>
            </a:r>
            <a:br>
              <a:rPr lang="en-US" b="1" dirty="0">
                <a:solidFill>
                  <a:srgbClr val="3366FF"/>
                </a:solidFill>
              </a:rPr>
            </a:br>
            <a:r>
              <a:rPr lang="en-US" dirty="0"/>
              <a:t>    </a:t>
            </a:r>
            <a:br>
              <a:rPr lang="en-US" dirty="0"/>
            </a:br>
            <a:endParaRPr lang="en-US" dirty="0"/>
          </a:p>
        </p:txBody>
      </p:sp>
      <p:sp>
        <p:nvSpPr>
          <p:cNvPr id="3" name="Subtitle 2"/>
          <p:cNvSpPr>
            <a:spLocks noGrp="1"/>
          </p:cNvSpPr>
          <p:nvPr>
            <p:ph type="subTitle" idx="1"/>
          </p:nvPr>
        </p:nvSpPr>
        <p:spPr>
          <a:xfrm>
            <a:off x="7010400" y="694267"/>
            <a:ext cx="1981200" cy="3433234"/>
          </a:xfrm>
        </p:spPr>
        <p:txBody>
          <a:bodyPr>
            <a:normAutofit/>
          </a:bodyPr>
          <a:lstStyle/>
          <a:p>
            <a:r>
              <a:rPr lang="en-US" sz="1600" b="1" dirty="0">
                <a:solidFill>
                  <a:srgbClr val="FF0000"/>
                </a:solidFill>
              </a:rPr>
              <a:t>Introduction to the CEASD Accreditation Process for Schools Beginning the Process of CEASD Accreditation</a:t>
            </a:r>
          </a:p>
          <a:p>
            <a:endParaRPr lang="en-US" b="1" dirty="0">
              <a:solidFill>
                <a:srgbClr val="FF0000"/>
              </a:solidFill>
            </a:endParaRPr>
          </a:p>
        </p:txBody>
      </p:sp>
      <p:pic>
        <p:nvPicPr>
          <p:cNvPr id="6" name="Picture 5">
            <a:extLst>
              <a:ext uri="{FF2B5EF4-FFF2-40B4-BE49-F238E27FC236}">
                <a16:creationId xmlns:a16="http://schemas.microsoft.com/office/drawing/2014/main" id="{2F752A80-07F1-5148-BB42-0B3E976E4734}"/>
              </a:ext>
            </a:extLst>
          </p:cNvPr>
          <p:cNvPicPr>
            <a:picLocks noChangeAspect="1"/>
          </p:cNvPicPr>
          <p:nvPr/>
        </p:nvPicPr>
        <p:blipFill>
          <a:blip r:embed="rId2"/>
          <a:stretch>
            <a:fillRect/>
          </a:stretch>
        </p:blipFill>
        <p:spPr>
          <a:xfrm>
            <a:off x="3598635" y="3835400"/>
            <a:ext cx="2057400" cy="1955800"/>
          </a:xfrm>
          <a:prstGeom prst="rect">
            <a:avLst/>
          </a:prstGeom>
        </p:spPr>
      </p:pic>
    </p:spTree>
    <p:extLst>
      <p:ext uri="{BB962C8B-B14F-4D97-AF65-F5344CB8AC3E}">
        <p14:creationId xmlns:p14="http://schemas.microsoft.com/office/powerpoint/2010/main" val="727597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To be accredited, </a:t>
            </a:r>
            <a:br>
              <a:rPr lang="en-US" b="1" dirty="0">
                <a:solidFill>
                  <a:srgbClr val="FF0000"/>
                </a:solidFill>
              </a:rPr>
            </a:br>
            <a:r>
              <a:rPr lang="en-US" b="1" dirty="0">
                <a:solidFill>
                  <a:srgbClr val="FF0000"/>
                </a:solidFill>
              </a:rPr>
              <a:t> member schools must:</a:t>
            </a:r>
          </a:p>
        </p:txBody>
      </p:sp>
      <p:sp>
        <p:nvSpPr>
          <p:cNvPr id="3" name="Content Placeholder 2"/>
          <p:cNvSpPr>
            <a:spLocks noGrp="1"/>
          </p:cNvSpPr>
          <p:nvPr>
            <p:ph idx="1"/>
          </p:nvPr>
        </p:nvSpPr>
        <p:spPr>
          <a:xfrm>
            <a:off x="380999" y="1993899"/>
            <a:ext cx="8407893" cy="4132579"/>
          </a:xfrm>
        </p:spPr>
        <p:txBody>
          <a:bodyPr>
            <a:normAutofit/>
          </a:bodyPr>
          <a:lstStyle/>
          <a:p>
            <a:pPr marL="514350" indent="-514350">
              <a:buAutoNum type="arabicPeriod"/>
            </a:pPr>
            <a:r>
              <a:rPr lang="en-US" sz="3200" dirty="0"/>
              <a:t>Meet all 12 CEASD Accreditation Standards</a:t>
            </a:r>
          </a:p>
          <a:p>
            <a:pPr marL="514350" indent="-514350">
              <a:buAutoNum type="arabicPeriod"/>
            </a:pPr>
            <a:endParaRPr lang="en-US" sz="3200" dirty="0"/>
          </a:p>
          <a:p>
            <a:pPr marL="514350" indent="-514350">
              <a:buAutoNum type="arabicPeriod"/>
            </a:pPr>
            <a:r>
              <a:rPr lang="en-US" sz="3200" dirty="0"/>
              <a:t>Engage in continuous improvement</a:t>
            </a:r>
          </a:p>
          <a:p>
            <a:pPr marL="514350" indent="-514350">
              <a:buAutoNum type="arabicPeriod"/>
            </a:pPr>
            <a:endParaRPr lang="en-US" sz="3200" dirty="0"/>
          </a:p>
          <a:p>
            <a:pPr marL="514350" indent="-514350">
              <a:buAutoNum type="arabicPeriod"/>
            </a:pPr>
            <a:r>
              <a:rPr lang="en-US" sz="3200" dirty="0"/>
              <a:t>Demonstrate quality assurance through a peer review site team visit from CEASD.</a:t>
            </a:r>
          </a:p>
          <a:p>
            <a:endParaRPr lang="en-US" sz="2800" dirty="0"/>
          </a:p>
        </p:txBody>
      </p:sp>
    </p:spTree>
    <p:extLst>
      <p:ext uri="{BB962C8B-B14F-4D97-AF65-F5344CB8AC3E}">
        <p14:creationId xmlns:p14="http://schemas.microsoft.com/office/powerpoint/2010/main" val="3150104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1300"/>
            <a:ext cx="8534400" cy="1168941"/>
          </a:xfrm>
        </p:spPr>
        <p:txBody>
          <a:bodyPr>
            <a:normAutofit fontScale="90000"/>
          </a:bodyPr>
          <a:lstStyle/>
          <a:p>
            <a:r>
              <a:rPr lang="en-US" b="1" dirty="0">
                <a:solidFill>
                  <a:srgbClr val="FF0000"/>
                </a:solidFill>
              </a:rPr>
              <a:t>What is the organizational structure for conducting the self-study?</a:t>
            </a:r>
          </a:p>
        </p:txBody>
      </p:sp>
      <p:sp>
        <p:nvSpPr>
          <p:cNvPr id="3" name="Content Placeholder 2"/>
          <p:cNvSpPr>
            <a:spLocks noGrp="1"/>
          </p:cNvSpPr>
          <p:nvPr>
            <p:ph idx="1"/>
          </p:nvPr>
        </p:nvSpPr>
        <p:spPr>
          <a:xfrm>
            <a:off x="380999" y="1943099"/>
            <a:ext cx="8407893" cy="4183379"/>
          </a:xfrm>
        </p:spPr>
        <p:txBody>
          <a:bodyPr>
            <a:normAutofit lnSpcReduction="10000"/>
          </a:bodyPr>
          <a:lstStyle/>
          <a:p>
            <a:pPr marL="0" indent="0">
              <a:buNone/>
            </a:pPr>
            <a:r>
              <a:rPr lang="en-US" sz="2800" dirty="0"/>
              <a:t>One large planning team, led by the School Improvement Team (SIT) and representatives from each department of the school, parents, students and community members.</a:t>
            </a:r>
          </a:p>
          <a:p>
            <a:pPr marL="0" indent="0">
              <a:buNone/>
            </a:pPr>
            <a:endParaRPr lang="en-US" sz="2800" dirty="0"/>
          </a:p>
          <a:p>
            <a:pPr marL="0" indent="0">
              <a:buNone/>
            </a:pPr>
            <a:r>
              <a:rPr lang="en-US" sz="2800" dirty="0"/>
              <a:t>Standards Teams— committees that write the report on each of the Standards.</a:t>
            </a:r>
          </a:p>
          <a:p>
            <a:pPr marL="0" indent="0">
              <a:buNone/>
            </a:pPr>
            <a:r>
              <a:rPr lang="en-US" sz="2800" dirty="0"/>
              <a:t> </a:t>
            </a:r>
          </a:p>
          <a:p>
            <a:pPr marL="0" indent="0">
              <a:buNone/>
            </a:pPr>
            <a:r>
              <a:rPr lang="en-US" sz="2800" dirty="0"/>
              <a:t>Participation should be as </a:t>
            </a:r>
            <a:r>
              <a:rPr lang="en-US" sz="2800" b="1" dirty="0"/>
              <a:t>inclusive</a:t>
            </a:r>
            <a:r>
              <a:rPr lang="en-US" sz="2800" dirty="0"/>
              <a:t> as possible.</a:t>
            </a:r>
          </a:p>
        </p:txBody>
      </p:sp>
    </p:spTree>
    <p:extLst>
      <p:ext uri="{BB962C8B-B14F-4D97-AF65-F5344CB8AC3E}">
        <p14:creationId xmlns:p14="http://schemas.microsoft.com/office/powerpoint/2010/main" val="2698283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Timelines</a:t>
            </a:r>
          </a:p>
        </p:txBody>
      </p:sp>
      <p:sp>
        <p:nvSpPr>
          <p:cNvPr id="3" name="Content Placeholder 2"/>
          <p:cNvSpPr>
            <a:spLocks noGrp="1"/>
          </p:cNvSpPr>
          <p:nvPr>
            <p:ph idx="1"/>
          </p:nvPr>
        </p:nvSpPr>
        <p:spPr>
          <a:xfrm>
            <a:off x="380999" y="2311399"/>
            <a:ext cx="8407893" cy="3815079"/>
          </a:xfrm>
        </p:spPr>
        <p:txBody>
          <a:bodyPr>
            <a:normAutofit/>
          </a:bodyPr>
          <a:lstStyle/>
          <a:p>
            <a:r>
              <a:rPr lang="en-US" sz="2800" dirty="0"/>
              <a:t>Minimum of one to one and a half years to develop the self-study </a:t>
            </a:r>
          </a:p>
          <a:p>
            <a:r>
              <a:rPr lang="en-US" sz="2800" dirty="0"/>
              <a:t>Review sample Organizational Timeline/Schedule on the next page.</a:t>
            </a:r>
          </a:p>
          <a:p>
            <a:r>
              <a:rPr lang="en-US" sz="2800" dirty="0"/>
              <a:t>School should establish dates for each of the items on the Timeline to guide them through the self-study.</a:t>
            </a:r>
          </a:p>
        </p:txBody>
      </p:sp>
    </p:spTree>
    <p:extLst>
      <p:ext uri="{BB962C8B-B14F-4D97-AF65-F5344CB8AC3E}">
        <p14:creationId xmlns:p14="http://schemas.microsoft.com/office/powerpoint/2010/main" val="4256720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3366FF"/>
                </a:solidFill>
              </a:rPr>
              <a:t>Timelines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28630113"/>
              </p:ext>
            </p:extLst>
          </p:nvPr>
        </p:nvGraphicFramePr>
        <p:xfrm>
          <a:off x="380999" y="1761742"/>
          <a:ext cx="8559801" cy="48168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4542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graphicEl>
                                              <a:dgm id="{8C0524A6-DCA1-4547-883A-DCD5AFEDB0AC}"/>
                                            </p:graphicEl>
                                          </p:spTgt>
                                        </p:tgtEl>
                                        <p:attrNameLst>
                                          <p:attrName>style.visibility</p:attrName>
                                        </p:attrNameLst>
                                      </p:cBhvr>
                                      <p:to>
                                        <p:strVal val="visible"/>
                                      </p:to>
                                    </p:set>
                                    <p:animEffect transition="in" filter="dissolve">
                                      <p:cBhvr>
                                        <p:cTn id="7" dur="500"/>
                                        <p:tgtEl>
                                          <p:spTgt spid="5">
                                            <p:graphicEl>
                                              <a:dgm id="{8C0524A6-DCA1-4547-883A-DCD5AFEDB0A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graphicEl>
                                              <a:dgm id="{6DCBE28E-5560-AE4E-AE89-DD1994E6E748}"/>
                                            </p:graphicEl>
                                          </p:spTgt>
                                        </p:tgtEl>
                                        <p:attrNameLst>
                                          <p:attrName>style.visibility</p:attrName>
                                        </p:attrNameLst>
                                      </p:cBhvr>
                                      <p:to>
                                        <p:strVal val="visible"/>
                                      </p:to>
                                    </p:set>
                                    <p:animEffect transition="in" filter="dissolve">
                                      <p:cBhvr>
                                        <p:cTn id="12" dur="500"/>
                                        <p:tgtEl>
                                          <p:spTgt spid="5">
                                            <p:graphicEl>
                                              <a:dgm id="{6DCBE28E-5560-AE4E-AE89-DD1994E6E748}"/>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
                                            <p:graphicEl>
                                              <a:dgm id="{017A6B44-0D69-D649-8052-C5A4EC5A572A}"/>
                                            </p:graphicEl>
                                          </p:spTgt>
                                        </p:tgtEl>
                                        <p:attrNameLst>
                                          <p:attrName>style.visibility</p:attrName>
                                        </p:attrNameLst>
                                      </p:cBhvr>
                                      <p:to>
                                        <p:strVal val="visible"/>
                                      </p:to>
                                    </p:set>
                                    <p:animEffect transition="in" filter="dissolve">
                                      <p:cBhvr>
                                        <p:cTn id="17" dur="500"/>
                                        <p:tgtEl>
                                          <p:spTgt spid="5">
                                            <p:graphicEl>
                                              <a:dgm id="{017A6B44-0D69-D649-8052-C5A4EC5A572A}"/>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
                                            <p:graphicEl>
                                              <a:dgm id="{AEE86B5B-E1DE-874E-AD37-712F977FE220}"/>
                                            </p:graphicEl>
                                          </p:spTgt>
                                        </p:tgtEl>
                                        <p:attrNameLst>
                                          <p:attrName>style.visibility</p:attrName>
                                        </p:attrNameLst>
                                      </p:cBhvr>
                                      <p:to>
                                        <p:strVal val="visible"/>
                                      </p:to>
                                    </p:set>
                                    <p:animEffect transition="in" filter="dissolve">
                                      <p:cBhvr>
                                        <p:cTn id="22" dur="500"/>
                                        <p:tgtEl>
                                          <p:spTgt spid="5">
                                            <p:graphicEl>
                                              <a:dgm id="{AEE86B5B-E1DE-874E-AD37-712F977FE220}"/>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
                                            <p:graphicEl>
                                              <a:dgm id="{E2EF0E13-EC4F-1047-9322-64D67758F630}"/>
                                            </p:graphicEl>
                                          </p:spTgt>
                                        </p:tgtEl>
                                        <p:attrNameLst>
                                          <p:attrName>style.visibility</p:attrName>
                                        </p:attrNameLst>
                                      </p:cBhvr>
                                      <p:to>
                                        <p:strVal val="visible"/>
                                      </p:to>
                                    </p:set>
                                    <p:animEffect transition="in" filter="dissolve">
                                      <p:cBhvr>
                                        <p:cTn id="27" dur="500"/>
                                        <p:tgtEl>
                                          <p:spTgt spid="5">
                                            <p:graphicEl>
                                              <a:dgm id="{E2EF0E13-EC4F-1047-9322-64D67758F630}"/>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
                                            <p:graphicEl>
                                              <a:dgm id="{8BB72794-356B-7745-89FA-940FF1C7EF8D}"/>
                                            </p:graphicEl>
                                          </p:spTgt>
                                        </p:tgtEl>
                                        <p:attrNameLst>
                                          <p:attrName>style.visibility</p:attrName>
                                        </p:attrNameLst>
                                      </p:cBhvr>
                                      <p:to>
                                        <p:strVal val="visible"/>
                                      </p:to>
                                    </p:set>
                                    <p:animEffect transition="in" filter="dissolve">
                                      <p:cBhvr>
                                        <p:cTn id="32" dur="500"/>
                                        <p:tgtEl>
                                          <p:spTgt spid="5">
                                            <p:graphicEl>
                                              <a:dgm id="{8BB72794-356B-7745-89FA-940FF1C7EF8D}"/>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
                                            <p:graphicEl>
                                              <a:dgm id="{F801A556-5AB1-714D-B3FC-3C86707BDE19}"/>
                                            </p:graphicEl>
                                          </p:spTgt>
                                        </p:tgtEl>
                                        <p:attrNameLst>
                                          <p:attrName>style.visibility</p:attrName>
                                        </p:attrNameLst>
                                      </p:cBhvr>
                                      <p:to>
                                        <p:strVal val="visible"/>
                                      </p:to>
                                    </p:set>
                                    <p:animEffect transition="in" filter="dissolve">
                                      <p:cBhvr>
                                        <p:cTn id="37" dur="500"/>
                                        <p:tgtEl>
                                          <p:spTgt spid="5">
                                            <p:graphicEl>
                                              <a:dgm id="{F801A556-5AB1-714D-B3FC-3C86707BDE19}"/>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
                                            <p:graphicEl>
                                              <a:dgm id="{6A18202E-3C02-654C-8AE7-F27D70E82D3E}"/>
                                            </p:graphicEl>
                                          </p:spTgt>
                                        </p:tgtEl>
                                        <p:attrNameLst>
                                          <p:attrName>style.visibility</p:attrName>
                                        </p:attrNameLst>
                                      </p:cBhvr>
                                      <p:to>
                                        <p:strVal val="visible"/>
                                      </p:to>
                                    </p:set>
                                    <p:animEffect transition="in" filter="dissolve">
                                      <p:cBhvr>
                                        <p:cTn id="42" dur="500"/>
                                        <p:tgtEl>
                                          <p:spTgt spid="5">
                                            <p:graphicEl>
                                              <a:dgm id="{6A18202E-3C02-654C-8AE7-F27D70E82D3E}"/>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
                                            <p:graphicEl>
                                              <a:dgm id="{3CE6309E-E833-6C4B-8EE0-9E127CEC4E39}"/>
                                            </p:graphicEl>
                                          </p:spTgt>
                                        </p:tgtEl>
                                        <p:attrNameLst>
                                          <p:attrName>style.visibility</p:attrName>
                                        </p:attrNameLst>
                                      </p:cBhvr>
                                      <p:to>
                                        <p:strVal val="visible"/>
                                      </p:to>
                                    </p:set>
                                    <p:animEffect transition="in" filter="dissolve">
                                      <p:cBhvr>
                                        <p:cTn id="47" dur="500"/>
                                        <p:tgtEl>
                                          <p:spTgt spid="5">
                                            <p:graphicEl>
                                              <a:dgm id="{3CE6309E-E833-6C4B-8EE0-9E127CEC4E39}"/>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
                                            <p:graphicEl>
                                              <a:dgm id="{89F0B6B4-A9D3-DF40-B45F-336F85E43AD9}"/>
                                            </p:graphicEl>
                                          </p:spTgt>
                                        </p:tgtEl>
                                        <p:attrNameLst>
                                          <p:attrName>style.visibility</p:attrName>
                                        </p:attrNameLst>
                                      </p:cBhvr>
                                      <p:to>
                                        <p:strVal val="visible"/>
                                      </p:to>
                                    </p:set>
                                    <p:animEffect transition="in" filter="dissolve">
                                      <p:cBhvr>
                                        <p:cTn id="52" dur="500"/>
                                        <p:tgtEl>
                                          <p:spTgt spid="5">
                                            <p:graphicEl>
                                              <a:dgm id="{89F0B6B4-A9D3-DF40-B45F-336F85E43AD9}"/>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
                                            <p:graphicEl>
                                              <a:dgm id="{E3159BDD-525F-384E-9E22-E98F1E2CD8BC}"/>
                                            </p:graphicEl>
                                          </p:spTgt>
                                        </p:tgtEl>
                                        <p:attrNameLst>
                                          <p:attrName>style.visibility</p:attrName>
                                        </p:attrNameLst>
                                      </p:cBhvr>
                                      <p:to>
                                        <p:strVal val="visible"/>
                                      </p:to>
                                    </p:set>
                                    <p:animEffect transition="in" filter="dissolve">
                                      <p:cBhvr>
                                        <p:cTn id="57" dur="500"/>
                                        <p:tgtEl>
                                          <p:spTgt spid="5">
                                            <p:graphicEl>
                                              <a:dgm id="{E3159BDD-525F-384E-9E22-E98F1E2CD8B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solidFill>
                  <a:srgbClr val="3366FF"/>
                </a:solidFill>
              </a:rPr>
              <a:t>Steps in beginning the CEASD accreditation process</a:t>
            </a:r>
          </a:p>
        </p:txBody>
      </p:sp>
      <p:sp>
        <p:nvSpPr>
          <p:cNvPr id="2" name="Content Placeholder 1"/>
          <p:cNvSpPr>
            <a:spLocks noGrp="1"/>
          </p:cNvSpPr>
          <p:nvPr>
            <p:ph idx="1"/>
          </p:nvPr>
        </p:nvSpPr>
        <p:spPr/>
        <p:txBody>
          <a:bodyPr>
            <a:normAutofit lnSpcReduction="10000"/>
          </a:bodyPr>
          <a:lstStyle/>
          <a:p>
            <a:endParaRPr lang="en-US" dirty="0"/>
          </a:p>
          <a:p>
            <a:r>
              <a:rPr lang="en-US" dirty="0"/>
              <a:t>A Self-Assessment Guide for Schools Seeking Accreditation (known as the “Guidelines”) is available on the CEASD website at </a:t>
            </a:r>
            <a:r>
              <a:rPr lang="en-US" dirty="0">
                <a:hlinkClick r:id="rId2"/>
              </a:rPr>
              <a:t>www.ceasd.org/accreditation</a:t>
            </a:r>
            <a:r>
              <a:rPr lang="en-US" dirty="0"/>
              <a:t> under Resources for Schools and Accreditation Teams.</a:t>
            </a:r>
          </a:p>
          <a:p>
            <a:endParaRPr lang="en-US" dirty="0"/>
          </a:p>
          <a:p>
            <a:r>
              <a:rPr lang="en-US" dirty="0"/>
              <a:t>Schools </a:t>
            </a:r>
            <a:r>
              <a:rPr lang="en-US" b="1" dirty="0"/>
              <a:t>MUST</a:t>
            </a:r>
            <a:r>
              <a:rPr lang="en-US" dirty="0"/>
              <a:t> follow these guidelines through every step of the process.</a:t>
            </a:r>
          </a:p>
          <a:p>
            <a:endParaRPr lang="en-US" dirty="0"/>
          </a:p>
          <a:p>
            <a:r>
              <a:rPr lang="en-US" dirty="0"/>
              <a:t>If questions arise about the process or schools need assistance following the “Guidelines” contact the National Office for technical assistance.</a:t>
            </a:r>
          </a:p>
          <a:p>
            <a:pPr lvl="1"/>
            <a:r>
              <a:rPr lang="en-US" dirty="0" err="1"/>
              <a:t>ceasd@ceasd.org</a:t>
            </a:r>
            <a:endParaRPr lang="en-US" dirty="0"/>
          </a:p>
        </p:txBody>
      </p:sp>
    </p:spTree>
    <p:extLst>
      <p:ext uri="{BB962C8B-B14F-4D97-AF65-F5344CB8AC3E}">
        <p14:creationId xmlns:p14="http://schemas.microsoft.com/office/powerpoint/2010/main" val="3088452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solidFill>
                  <a:srgbClr val="3366FF"/>
                </a:solidFill>
              </a:rPr>
              <a:t>Overview of the steps in a CEASD Accreditation </a:t>
            </a:r>
          </a:p>
        </p:txBody>
      </p:sp>
      <p:sp>
        <p:nvSpPr>
          <p:cNvPr id="2" name="Content Placeholder 1"/>
          <p:cNvSpPr>
            <a:spLocks noGrp="1"/>
          </p:cNvSpPr>
          <p:nvPr>
            <p:ph idx="1"/>
          </p:nvPr>
        </p:nvSpPr>
        <p:spPr/>
        <p:txBody>
          <a:bodyPr>
            <a:normAutofit fontScale="85000" lnSpcReduction="10000"/>
          </a:bodyPr>
          <a:lstStyle/>
          <a:p>
            <a:r>
              <a:rPr lang="en-US" dirty="0"/>
              <a:t>              Refer to page 6 of the “Guidelines”</a:t>
            </a:r>
          </a:p>
          <a:p>
            <a:r>
              <a:rPr lang="en-US" dirty="0"/>
              <a:t>Submit a letter to the National Office (Appendix 1 Page 33)</a:t>
            </a:r>
          </a:p>
          <a:p>
            <a:r>
              <a:rPr lang="en-US" dirty="0"/>
              <a:t>National Office acknowledges the letter.</a:t>
            </a:r>
          </a:p>
          <a:p>
            <a:r>
              <a:rPr lang="en-US" dirty="0"/>
              <a:t>School begins the self-study 12-18 months before the visit.</a:t>
            </a:r>
          </a:p>
          <a:p>
            <a:r>
              <a:rPr lang="en-US" dirty="0"/>
              <a:t>Six months before the visit the National Office assigns team chair and team </a:t>
            </a:r>
            <a:r>
              <a:rPr lang="en-US" dirty="0">
                <a:solidFill>
                  <a:schemeClr val="tx1"/>
                </a:solidFill>
              </a:rPr>
              <a:t>members.</a:t>
            </a:r>
          </a:p>
          <a:p>
            <a:r>
              <a:rPr lang="en-US" dirty="0">
                <a:solidFill>
                  <a:srgbClr val="000000"/>
                </a:solidFill>
              </a:rPr>
              <a:t>8 weeks prior to the visit, the self-study is sent to the National Office for review and to decide if the school is ready for the visit. </a:t>
            </a:r>
          </a:p>
          <a:p>
            <a:r>
              <a:rPr lang="en-US" dirty="0">
                <a:solidFill>
                  <a:srgbClr val="000000"/>
                </a:solidFill>
              </a:rPr>
              <a:t>The Self-study is sent to the CEASD Chair and team 4 - 6 weeks b</a:t>
            </a:r>
            <a:r>
              <a:rPr lang="en-US" dirty="0"/>
              <a:t>efore the visit.</a:t>
            </a:r>
          </a:p>
          <a:p>
            <a:r>
              <a:rPr lang="en-US" dirty="0"/>
              <a:t>The CEASD chair and the School Chair develop a schedule for the visit (Samples in Appendix 8 Page 79-84 of the Guidelines)</a:t>
            </a:r>
          </a:p>
          <a:p>
            <a:r>
              <a:rPr lang="en-US" dirty="0"/>
              <a:t>The CEASD team visits for 3 ½ days.</a:t>
            </a:r>
          </a:p>
          <a:p>
            <a:r>
              <a:rPr lang="en-US" dirty="0"/>
              <a:t>The school receives an oral report on day 4 and the written report 4-6 weeks later.</a:t>
            </a:r>
          </a:p>
          <a:p>
            <a:endParaRPr lang="en-US" dirty="0"/>
          </a:p>
        </p:txBody>
      </p:sp>
    </p:spTree>
    <p:extLst>
      <p:ext uri="{BB962C8B-B14F-4D97-AF65-F5344CB8AC3E}">
        <p14:creationId xmlns:p14="http://schemas.microsoft.com/office/powerpoint/2010/main" val="575776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b="1" dirty="0">
                <a:solidFill>
                  <a:srgbClr val="FF0000"/>
                </a:solidFill>
              </a:rPr>
              <a:t>Self-Study REPORT</a:t>
            </a:r>
          </a:p>
        </p:txBody>
      </p:sp>
      <p:sp>
        <p:nvSpPr>
          <p:cNvPr id="3" name="Content Placeholder 2"/>
          <p:cNvSpPr>
            <a:spLocks noGrp="1"/>
          </p:cNvSpPr>
          <p:nvPr>
            <p:ph idx="1"/>
          </p:nvPr>
        </p:nvSpPr>
        <p:spPr>
          <a:xfrm>
            <a:off x="380999" y="1719071"/>
            <a:ext cx="8407893" cy="4605529"/>
          </a:xfrm>
        </p:spPr>
        <p:txBody>
          <a:bodyPr>
            <a:normAutofit lnSpcReduction="10000"/>
          </a:bodyPr>
          <a:lstStyle/>
          <a:p>
            <a:r>
              <a:rPr lang="en-US" sz="2800" dirty="0"/>
              <a:t>Should tell a story (written in narrative form)</a:t>
            </a:r>
          </a:p>
          <a:p>
            <a:pPr lvl="1"/>
            <a:r>
              <a:rPr lang="en-US" sz="2400" dirty="0"/>
              <a:t>Context of the School (See Pages 8 and 24 of the “Guidelines”)</a:t>
            </a:r>
          </a:p>
          <a:p>
            <a:pPr lvl="2"/>
            <a:r>
              <a:rPr lang="en-US" sz="2200" dirty="0"/>
              <a:t>Internal/external scan of the environment</a:t>
            </a:r>
          </a:p>
          <a:p>
            <a:pPr lvl="2"/>
            <a:r>
              <a:rPr lang="en-US" sz="2200" dirty="0"/>
              <a:t>Profile of Students (include student achievement data)</a:t>
            </a:r>
          </a:p>
          <a:p>
            <a:pPr lvl="2"/>
            <a:r>
              <a:rPr lang="en-US" sz="2200" dirty="0"/>
              <a:t>Profile of Staff</a:t>
            </a:r>
          </a:p>
          <a:p>
            <a:pPr lvl="2"/>
            <a:r>
              <a:rPr lang="en-US" sz="2200" dirty="0"/>
              <a:t>Profile of community</a:t>
            </a:r>
          </a:p>
          <a:p>
            <a:pPr lvl="3"/>
            <a:r>
              <a:rPr lang="en-US" sz="1800" dirty="0"/>
              <a:t>Include </a:t>
            </a:r>
            <a:r>
              <a:rPr lang="en-US" sz="1800" dirty="0">
                <a:solidFill>
                  <a:srgbClr val="000000"/>
                </a:solidFill>
              </a:rPr>
              <a:t>information in summary form </a:t>
            </a:r>
            <a:r>
              <a:rPr lang="en-US" sz="1800" dirty="0"/>
              <a:t>from surveys of staff, students, parents and stakeholders (page 34 of the “Guidelines”)</a:t>
            </a:r>
            <a:endParaRPr lang="en-US" sz="2200" dirty="0"/>
          </a:p>
          <a:p>
            <a:pPr lvl="1"/>
            <a:r>
              <a:rPr lang="en-US" sz="2400" dirty="0"/>
              <a:t>Mission/Vision/Belief</a:t>
            </a:r>
          </a:p>
          <a:p>
            <a:pPr lvl="2"/>
            <a:r>
              <a:rPr lang="en-US" sz="2000" dirty="0"/>
              <a:t>Stakeholder participation</a:t>
            </a:r>
          </a:p>
          <a:p>
            <a:pPr lvl="2"/>
            <a:r>
              <a:rPr lang="en-US" sz="2000" dirty="0"/>
              <a:t>On-going review</a:t>
            </a:r>
          </a:p>
          <a:p>
            <a:pPr lvl="2"/>
            <a:endParaRPr lang="en-US" sz="2000" dirty="0"/>
          </a:p>
          <a:p>
            <a:pPr lvl="2"/>
            <a:endParaRPr lang="en-US" sz="2200" dirty="0"/>
          </a:p>
          <a:p>
            <a:pPr lvl="2"/>
            <a:endParaRPr lang="en-US" sz="2200" dirty="0"/>
          </a:p>
        </p:txBody>
      </p:sp>
    </p:spTree>
    <p:extLst>
      <p:ext uri="{BB962C8B-B14F-4D97-AF65-F5344CB8AC3E}">
        <p14:creationId xmlns:p14="http://schemas.microsoft.com/office/powerpoint/2010/main" val="4015355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par>
                                <p:cTn id="12" presetID="9" presetClass="entr" presetSubtype="0" fill="hold" grpId="0"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dissolve">
                                      <p:cBhvr>
                                        <p:cTn id="14" dur="500"/>
                                        <p:tgtEl>
                                          <p:spTgt spid="3">
                                            <p:txEl>
                                              <p:pRg st="2" end="2"/>
                                            </p:txEl>
                                          </p:spTgt>
                                        </p:tgtEl>
                                      </p:cBhvr>
                                    </p:animEffect>
                                  </p:childTnLst>
                                </p:cTn>
                              </p:par>
                              <p:par>
                                <p:cTn id="15" presetID="9"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dissolve">
                                      <p:cBhvr>
                                        <p:cTn id="20" dur="500"/>
                                        <p:tgtEl>
                                          <p:spTgt spid="3">
                                            <p:txEl>
                                              <p:pRg st="4" end="4"/>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dissolve">
                                      <p:cBhvr>
                                        <p:cTn id="23" dur="500"/>
                                        <p:tgtEl>
                                          <p:spTgt spid="3">
                                            <p:txEl>
                                              <p:pRg st="5" end="5"/>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dissolve">
                                      <p:cBhvr>
                                        <p:cTn id="26" dur="500"/>
                                        <p:tgtEl>
                                          <p:spTgt spid="3">
                                            <p:txEl>
                                              <p:pRg st="6" end="6"/>
                                            </p:txEl>
                                          </p:spTgt>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dissolve">
                                      <p:cBhvr>
                                        <p:cTn id="29" dur="500"/>
                                        <p:tgtEl>
                                          <p:spTgt spid="3">
                                            <p:txEl>
                                              <p:pRg st="7" end="7"/>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dissolve">
                                      <p:cBhvr>
                                        <p:cTn id="32" dur="500"/>
                                        <p:tgtEl>
                                          <p:spTgt spid="3">
                                            <p:txEl>
                                              <p:pRg st="8" end="8"/>
                                            </p:txEl>
                                          </p:spTgt>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dissolve">
                                      <p:cBhvr>
                                        <p:cTn id="3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 </a:t>
            </a:r>
            <a:r>
              <a:rPr lang="en-US" b="1" dirty="0">
                <a:solidFill>
                  <a:srgbClr val="FF0000"/>
                </a:solidFill>
              </a:rPr>
              <a:t>Self-study REPORT (contd.)</a:t>
            </a:r>
          </a:p>
        </p:txBody>
      </p:sp>
      <p:sp>
        <p:nvSpPr>
          <p:cNvPr id="2" name="Content Placeholder 1"/>
          <p:cNvSpPr>
            <a:spLocks noGrp="1"/>
          </p:cNvSpPr>
          <p:nvPr>
            <p:ph idx="1"/>
          </p:nvPr>
        </p:nvSpPr>
        <p:spPr/>
        <p:txBody>
          <a:bodyPr>
            <a:normAutofit fontScale="85000" lnSpcReduction="10000"/>
          </a:bodyPr>
          <a:lstStyle/>
          <a:p>
            <a:pPr lvl="1"/>
            <a:r>
              <a:rPr lang="en-US" sz="3600" dirty="0"/>
              <a:t>Standards for Accreditation</a:t>
            </a:r>
          </a:p>
          <a:p>
            <a:pPr lvl="2"/>
            <a:r>
              <a:rPr lang="en-US" sz="3600" dirty="0"/>
              <a:t>Complete the self-analysis surveys on pages 37-73</a:t>
            </a:r>
          </a:p>
          <a:p>
            <a:pPr lvl="2"/>
            <a:r>
              <a:rPr lang="en-US" sz="3600" dirty="0"/>
              <a:t>Determine strengths and  weaknesses for each Standard</a:t>
            </a:r>
          </a:p>
          <a:p>
            <a:pPr lvl="2"/>
            <a:r>
              <a:rPr lang="en-US" sz="3600" dirty="0"/>
              <a:t>Rate adherence to each Standard</a:t>
            </a:r>
          </a:p>
          <a:p>
            <a:pPr lvl="2"/>
            <a:r>
              <a:rPr lang="en-US" sz="3600" dirty="0"/>
              <a:t>Develop the narrative for each Standard</a:t>
            </a:r>
          </a:p>
          <a:p>
            <a:pPr lvl="3"/>
            <a:r>
              <a:rPr lang="en-US" sz="3600" dirty="0"/>
              <a:t>**The indicators can assist the committees in developing the narratives.</a:t>
            </a:r>
          </a:p>
          <a:p>
            <a:pPr lvl="3"/>
            <a:endParaRPr lang="en-US" sz="3600" dirty="0"/>
          </a:p>
          <a:p>
            <a:pPr lvl="2"/>
            <a:endParaRPr lang="en-US" sz="3600" dirty="0"/>
          </a:p>
          <a:p>
            <a:endParaRPr lang="en-US" dirty="0"/>
          </a:p>
        </p:txBody>
      </p:sp>
    </p:spTree>
    <p:extLst>
      <p:ext uri="{BB962C8B-B14F-4D97-AF65-F5344CB8AC3E}">
        <p14:creationId xmlns:p14="http://schemas.microsoft.com/office/powerpoint/2010/main" val="31031111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a:solidFill>
                  <a:srgbClr val="FF0000"/>
                </a:solidFill>
              </a:rPr>
              <a:t>The School Improvement Plan</a:t>
            </a:r>
          </a:p>
        </p:txBody>
      </p:sp>
      <p:sp>
        <p:nvSpPr>
          <p:cNvPr id="2" name="Content Placeholder 1"/>
          <p:cNvSpPr>
            <a:spLocks noGrp="1"/>
          </p:cNvSpPr>
          <p:nvPr>
            <p:ph idx="1"/>
          </p:nvPr>
        </p:nvSpPr>
        <p:spPr/>
        <p:txBody>
          <a:bodyPr>
            <a:normAutofit fontScale="77500" lnSpcReduction="20000"/>
          </a:bodyPr>
          <a:lstStyle/>
          <a:p>
            <a:pPr lvl="1"/>
            <a:r>
              <a:rPr lang="en-US" sz="4000" dirty="0"/>
              <a:t>Planning Process – analyze all data collected</a:t>
            </a:r>
          </a:p>
          <a:p>
            <a:pPr lvl="1"/>
            <a:endParaRPr lang="en-US" sz="4000" dirty="0"/>
          </a:p>
          <a:p>
            <a:pPr lvl="1"/>
            <a:r>
              <a:rPr lang="en-US" sz="4000" dirty="0"/>
              <a:t>Content of the School Improvement Plan (Appendix 6  Pages 75-76)</a:t>
            </a:r>
          </a:p>
          <a:p>
            <a:pPr lvl="2"/>
            <a:r>
              <a:rPr lang="en-US" sz="4000" dirty="0"/>
              <a:t>Choose 2-3 student achievement goals</a:t>
            </a:r>
          </a:p>
          <a:p>
            <a:pPr lvl="2"/>
            <a:r>
              <a:rPr lang="en-US" sz="4000" dirty="0"/>
              <a:t>Choose 1 organizational goal (optional)</a:t>
            </a:r>
          </a:p>
          <a:p>
            <a:pPr lvl="2"/>
            <a:r>
              <a:rPr lang="en-US" sz="4000" dirty="0"/>
              <a:t>Develop action plans for each of the goals for the School Improvement Plan (Appendix 7 pages 77 and 78 of the “Guidelines”) </a:t>
            </a:r>
          </a:p>
          <a:p>
            <a:pPr lvl="2"/>
            <a:endParaRPr lang="en-US" sz="4000" dirty="0"/>
          </a:p>
          <a:p>
            <a:pPr lvl="1"/>
            <a:endParaRPr lang="en-US" sz="4000" dirty="0"/>
          </a:p>
          <a:p>
            <a:endParaRPr lang="en-US" dirty="0"/>
          </a:p>
        </p:txBody>
      </p:sp>
    </p:spTree>
    <p:extLst>
      <p:ext uri="{BB962C8B-B14F-4D97-AF65-F5344CB8AC3E}">
        <p14:creationId xmlns:p14="http://schemas.microsoft.com/office/powerpoint/2010/main" val="13454775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 </a:t>
            </a:r>
            <a:r>
              <a:rPr lang="en-US" b="1" dirty="0">
                <a:solidFill>
                  <a:srgbClr val="FF0000"/>
                </a:solidFill>
              </a:rPr>
              <a:t>Self-Study</a:t>
            </a:r>
          </a:p>
        </p:txBody>
      </p:sp>
      <p:sp>
        <p:nvSpPr>
          <p:cNvPr id="2" name="Content Placeholder 1"/>
          <p:cNvSpPr>
            <a:spLocks noGrp="1"/>
          </p:cNvSpPr>
          <p:nvPr>
            <p:ph idx="1"/>
          </p:nvPr>
        </p:nvSpPr>
        <p:spPr/>
        <p:txBody>
          <a:bodyPr>
            <a:normAutofit fontScale="85000" lnSpcReduction="10000"/>
          </a:bodyPr>
          <a:lstStyle/>
          <a:p>
            <a:r>
              <a:rPr lang="en-US" sz="3200" dirty="0"/>
              <a:t>The School sends or e-mails a copy of the self-study to the National Office for Review.</a:t>
            </a:r>
          </a:p>
          <a:p>
            <a:r>
              <a:rPr lang="en-US" sz="3200" dirty="0"/>
              <a:t>The National Office reviews the self-study and contacts the school for revisions/additions if indicated.</a:t>
            </a:r>
          </a:p>
          <a:p>
            <a:r>
              <a:rPr lang="en-US" sz="3200" dirty="0"/>
              <a:t>The National Office determines the self-study is complete.</a:t>
            </a:r>
          </a:p>
          <a:p>
            <a:r>
              <a:rPr lang="en-US" sz="3200" dirty="0"/>
              <a:t>The School sends or e-mails a copy of the self-study to the CEASD chairperson and team.</a:t>
            </a:r>
          </a:p>
          <a:p>
            <a:r>
              <a:rPr lang="en-US" sz="3200" dirty="0"/>
              <a:t>If an e-mail copy is sent, the school should provide the chairperson and team members with a hard copy on the opening day of the visit.</a:t>
            </a:r>
          </a:p>
        </p:txBody>
      </p:sp>
    </p:spTree>
    <p:extLst>
      <p:ext uri="{BB962C8B-B14F-4D97-AF65-F5344CB8AC3E}">
        <p14:creationId xmlns:p14="http://schemas.microsoft.com/office/powerpoint/2010/main" val="1604128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What we are doing today…</a:t>
            </a:r>
          </a:p>
        </p:txBody>
      </p:sp>
      <p:sp>
        <p:nvSpPr>
          <p:cNvPr id="3" name="Content Placeholder 2"/>
          <p:cNvSpPr>
            <a:spLocks noGrp="1"/>
          </p:cNvSpPr>
          <p:nvPr>
            <p:ph idx="1"/>
          </p:nvPr>
        </p:nvSpPr>
        <p:spPr>
          <a:xfrm>
            <a:off x="380999" y="1981199"/>
            <a:ext cx="8407893" cy="4145279"/>
          </a:xfrm>
        </p:spPr>
        <p:txBody>
          <a:bodyPr>
            <a:normAutofit fontScale="70000" lnSpcReduction="20000"/>
          </a:bodyPr>
          <a:lstStyle/>
          <a:p>
            <a:r>
              <a:rPr lang="en-US" sz="2800" dirty="0"/>
              <a:t>Brief overview of the CEASD Protocol</a:t>
            </a:r>
          </a:p>
          <a:p>
            <a:endParaRPr lang="en-US" sz="2800" dirty="0"/>
          </a:p>
          <a:p>
            <a:r>
              <a:rPr lang="en-US" sz="2800" dirty="0">
                <a:solidFill>
                  <a:srgbClr val="FF0000"/>
                </a:solidFill>
              </a:rPr>
              <a:t>THIS REVIEW DOES NOT SUBSTITUTE FOR FOLLOWING: A Self-Assessment Guide for Schools Seeking Accreditation. “The Guidelines” posted on the CEASD website under Resources for Schools.</a:t>
            </a:r>
          </a:p>
          <a:p>
            <a:endParaRPr lang="en-US" sz="2800" dirty="0"/>
          </a:p>
          <a:p>
            <a:r>
              <a:rPr lang="en-US" sz="2800" dirty="0"/>
              <a:t>Presentation of the CEASD Standards</a:t>
            </a:r>
          </a:p>
          <a:p>
            <a:endParaRPr lang="en-US" sz="2800" dirty="0"/>
          </a:p>
          <a:p>
            <a:r>
              <a:rPr lang="en-US" sz="2800" dirty="0"/>
              <a:t>Timeline for the process</a:t>
            </a:r>
          </a:p>
          <a:p>
            <a:endParaRPr lang="en-US" sz="2800" dirty="0"/>
          </a:p>
          <a:p>
            <a:r>
              <a:rPr lang="en-US" sz="2800" dirty="0"/>
              <a:t>Role of the School’s Committee</a:t>
            </a:r>
          </a:p>
          <a:p>
            <a:endParaRPr lang="en-US" sz="2800" dirty="0"/>
          </a:p>
          <a:p>
            <a:r>
              <a:rPr lang="en-US" sz="2800" dirty="0"/>
              <a:t>Role of the Visiting Committee from CEASD</a:t>
            </a:r>
          </a:p>
          <a:p>
            <a:endParaRPr lang="en-US" sz="2800" dirty="0"/>
          </a:p>
        </p:txBody>
      </p:sp>
    </p:spTree>
    <p:extLst>
      <p:ext uri="{BB962C8B-B14F-4D97-AF65-F5344CB8AC3E}">
        <p14:creationId xmlns:p14="http://schemas.microsoft.com/office/powerpoint/2010/main" val="816141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dissolve">
                                      <p:cBhvr>
                                        <p:cTn id="15" dur="500"/>
                                        <p:tgtEl>
                                          <p:spTgt spid="3">
                                            <p:txEl>
                                              <p:pRg st="4" end="4"/>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dissolve">
                                      <p:cBhvr>
                                        <p:cTn id="18" dur="5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dissolve">
                                      <p:cBhvr>
                                        <p:cTn id="23" dur="500"/>
                                        <p:tgtEl>
                                          <p:spTgt spid="3">
                                            <p:txEl>
                                              <p:pRg st="8" end="8"/>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
                                            <p:txEl>
                                              <p:pRg st="10" end="10"/>
                                            </p:txEl>
                                          </p:spTgt>
                                        </p:tgtEl>
                                        <p:attrNameLst>
                                          <p:attrName>style.visibility</p:attrName>
                                        </p:attrNameLst>
                                      </p:cBhvr>
                                      <p:to>
                                        <p:strVal val="visible"/>
                                      </p:to>
                                    </p:set>
                                    <p:animEffect transition="in" filter="dissolve">
                                      <p:cBhvr>
                                        <p:cTn id="26"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b="1" dirty="0">
                <a:solidFill>
                  <a:srgbClr val="3366FF"/>
                </a:solidFill>
              </a:rPr>
              <a:t>Preparing Artifacts and Exhibits (Evidence)</a:t>
            </a:r>
          </a:p>
        </p:txBody>
      </p:sp>
      <p:sp>
        <p:nvSpPr>
          <p:cNvPr id="2" name="Content Placeholder 1"/>
          <p:cNvSpPr>
            <a:spLocks noGrp="1"/>
          </p:cNvSpPr>
          <p:nvPr>
            <p:ph idx="1"/>
          </p:nvPr>
        </p:nvSpPr>
        <p:spPr/>
        <p:txBody>
          <a:bodyPr>
            <a:noAutofit/>
          </a:bodyPr>
          <a:lstStyle/>
          <a:p>
            <a:r>
              <a:rPr lang="en-US" sz="2800" dirty="0"/>
              <a:t>See Appendix 9 pages 85 – 90 of the “Guidelines” for preparing artifacts and exhibits. </a:t>
            </a:r>
          </a:p>
          <a:p>
            <a:r>
              <a:rPr lang="en-US" sz="2800" dirty="0"/>
              <a:t>Evidence should be provided to support what is documented in the SELF-STUDY REPORT.</a:t>
            </a:r>
          </a:p>
          <a:p>
            <a:r>
              <a:rPr lang="en-US" sz="2800" dirty="0"/>
              <a:t>Evidence/artifacts should be organized by Standard </a:t>
            </a:r>
            <a:r>
              <a:rPr lang="en-US" sz="2800" dirty="0">
                <a:solidFill>
                  <a:srgbClr val="000000"/>
                </a:solidFill>
              </a:rPr>
              <a:t>and Indicator and may be provided in hard copy or electronically on a flash drive.  (Do not use </a:t>
            </a:r>
            <a:r>
              <a:rPr lang="en-US" sz="2800" dirty="0" err="1">
                <a:solidFill>
                  <a:srgbClr val="000000"/>
                </a:solidFill>
              </a:rPr>
              <a:t>Dropbox</a:t>
            </a:r>
            <a:r>
              <a:rPr lang="en-US" sz="2800" dirty="0">
                <a:solidFill>
                  <a:srgbClr val="000000"/>
                </a:solidFill>
              </a:rPr>
              <a:t> or any other file hosting service requiring internet access.)</a:t>
            </a:r>
          </a:p>
          <a:p>
            <a:endParaRPr lang="en-US" sz="2800" dirty="0"/>
          </a:p>
          <a:p>
            <a:endParaRPr lang="en-US" sz="2800" dirty="0"/>
          </a:p>
        </p:txBody>
      </p:sp>
    </p:spTree>
    <p:extLst>
      <p:ext uri="{BB962C8B-B14F-4D97-AF65-F5344CB8AC3E}">
        <p14:creationId xmlns:p14="http://schemas.microsoft.com/office/powerpoint/2010/main" val="150036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Team Depends On</a:t>
            </a:r>
          </a:p>
        </p:txBody>
      </p:sp>
      <p:sp>
        <p:nvSpPr>
          <p:cNvPr id="3" name="Content Placeholder 2"/>
          <p:cNvSpPr>
            <a:spLocks noGrp="1"/>
          </p:cNvSpPr>
          <p:nvPr>
            <p:ph idx="1"/>
          </p:nvPr>
        </p:nvSpPr>
        <p:spPr/>
        <p:txBody>
          <a:bodyPr>
            <a:normAutofit/>
          </a:bodyPr>
          <a:lstStyle/>
          <a:p>
            <a:pPr marL="45720" indent="0" algn="ctr">
              <a:buNone/>
            </a:pPr>
            <a:r>
              <a:rPr lang="en-US" sz="2800" dirty="0">
                <a:solidFill>
                  <a:schemeClr val="accent2"/>
                </a:solidFill>
              </a:rPr>
              <a:t>Data  </a:t>
            </a:r>
            <a:r>
              <a:rPr lang="en-US" sz="2800" dirty="0">
                <a:solidFill>
                  <a:schemeClr val="accent2"/>
                </a:solidFill>
                <a:latin typeface="Wingdings"/>
                <a:ea typeface="Wingdings"/>
                <a:cs typeface="Wingdings"/>
                <a:sym typeface="Wingdings"/>
              </a:rPr>
              <a:t></a:t>
            </a:r>
            <a:r>
              <a:rPr lang="en-US" sz="2800" dirty="0">
                <a:solidFill>
                  <a:schemeClr val="accent2"/>
                </a:solidFill>
              </a:rPr>
              <a:t>  Information   </a:t>
            </a:r>
            <a:r>
              <a:rPr lang="en-US" sz="2800" dirty="0">
                <a:solidFill>
                  <a:schemeClr val="accent2"/>
                </a:solidFill>
                <a:latin typeface="Wingdings"/>
                <a:ea typeface="Wingdings"/>
                <a:cs typeface="Wingdings"/>
                <a:sym typeface="Wingdings"/>
              </a:rPr>
              <a:t> </a:t>
            </a:r>
            <a:r>
              <a:rPr lang="en-US" sz="2800" dirty="0">
                <a:solidFill>
                  <a:schemeClr val="accent2"/>
                </a:solidFill>
              </a:rPr>
              <a:t>Evidence</a:t>
            </a:r>
          </a:p>
        </p:txBody>
      </p:sp>
      <p:graphicFrame>
        <p:nvGraphicFramePr>
          <p:cNvPr id="5" name="Content Placeholder 3"/>
          <p:cNvGraphicFramePr>
            <a:graphicFrameLocks/>
          </p:cNvGraphicFramePr>
          <p:nvPr>
            <p:extLst>
              <p:ext uri="{D42A27DB-BD31-4B8C-83A1-F6EECF244321}">
                <p14:modId xmlns:p14="http://schemas.microsoft.com/office/powerpoint/2010/main" val="2551465827"/>
              </p:ext>
            </p:extLst>
          </p:nvPr>
        </p:nvGraphicFramePr>
        <p:xfrm>
          <a:off x="1384299" y="2514600"/>
          <a:ext cx="6362701" cy="3967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3232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600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6500"/>
                            </p:stCondLst>
                            <p:childTnLst>
                              <p:par>
                                <p:cTn id="9" presetID="6" presetClass="entr" presetSubtype="32" fill="hold" grpId="0" nodeType="afterEffect">
                                  <p:stCondLst>
                                    <p:cond delay="0"/>
                                  </p:stCondLst>
                                  <p:childTnLst>
                                    <p:set>
                                      <p:cBhvr>
                                        <p:cTn id="10" dur="1" fill="hold">
                                          <p:stCondLst>
                                            <p:cond delay="0"/>
                                          </p:stCondLst>
                                        </p:cTn>
                                        <p:tgtEl>
                                          <p:spTgt spid="5">
                                            <p:graphicEl>
                                              <a:dgm id="{B4599E6F-BC13-764F-B43E-E46DA96B0D94}"/>
                                            </p:graphicEl>
                                          </p:spTgt>
                                        </p:tgtEl>
                                        <p:attrNameLst>
                                          <p:attrName>style.visibility</p:attrName>
                                        </p:attrNameLst>
                                      </p:cBhvr>
                                      <p:to>
                                        <p:strVal val="visible"/>
                                      </p:to>
                                    </p:set>
                                    <p:animEffect transition="in" filter="circle(out)">
                                      <p:cBhvr>
                                        <p:cTn id="11" dur="2000"/>
                                        <p:tgtEl>
                                          <p:spTgt spid="5">
                                            <p:graphicEl>
                                              <a:dgm id="{B4599E6F-BC13-764F-B43E-E46DA96B0D94}"/>
                                            </p:graphicEl>
                                          </p:spTgt>
                                        </p:tgtEl>
                                      </p:cBhvr>
                                    </p:animEffect>
                                  </p:childTnLst>
                                </p:cTn>
                              </p:par>
                            </p:childTnLst>
                          </p:cTn>
                        </p:par>
                        <p:par>
                          <p:cTn id="12" fill="hold">
                            <p:stCondLst>
                              <p:cond delay="8500"/>
                            </p:stCondLst>
                            <p:childTnLst>
                              <p:par>
                                <p:cTn id="13" presetID="6" presetClass="entr" presetSubtype="32" fill="hold" grpId="0" nodeType="afterEffect">
                                  <p:stCondLst>
                                    <p:cond delay="0"/>
                                  </p:stCondLst>
                                  <p:childTnLst>
                                    <p:set>
                                      <p:cBhvr>
                                        <p:cTn id="14" dur="1" fill="hold">
                                          <p:stCondLst>
                                            <p:cond delay="0"/>
                                          </p:stCondLst>
                                        </p:cTn>
                                        <p:tgtEl>
                                          <p:spTgt spid="5">
                                            <p:graphicEl>
                                              <a:dgm id="{244F02CD-31E9-2847-8CD9-9B9115966C04}"/>
                                            </p:graphicEl>
                                          </p:spTgt>
                                        </p:tgtEl>
                                        <p:attrNameLst>
                                          <p:attrName>style.visibility</p:attrName>
                                        </p:attrNameLst>
                                      </p:cBhvr>
                                      <p:to>
                                        <p:strVal val="visible"/>
                                      </p:to>
                                    </p:set>
                                    <p:animEffect transition="in" filter="circle(out)">
                                      <p:cBhvr>
                                        <p:cTn id="15" dur="2000"/>
                                        <p:tgtEl>
                                          <p:spTgt spid="5">
                                            <p:graphicEl>
                                              <a:dgm id="{244F02CD-31E9-2847-8CD9-9B9115966C04}"/>
                                            </p:graphicEl>
                                          </p:spTgt>
                                        </p:tgtEl>
                                      </p:cBhvr>
                                    </p:animEffect>
                                  </p:childTnLst>
                                </p:cTn>
                              </p:par>
                            </p:childTnLst>
                          </p:cTn>
                        </p:par>
                        <p:par>
                          <p:cTn id="16" fill="hold">
                            <p:stCondLst>
                              <p:cond delay="10500"/>
                            </p:stCondLst>
                            <p:childTnLst>
                              <p:par>
                                <p:cTn id="17" presetID="6" presetClass="entr" presetSubtype="32" fill="hold" grpId="0" nodeType="afterEffect">
                                  <p:stCondLst>
                                    <p:cond delay="0"/>
                                  </p:stCondLst>
                                  <p:childTnLst>
                                    <p:set>
                                      <p:cBhvr>
                                        <p:cTn id="18" dur="1" fill="hold">
                                          <p:stCondLst>
                                            <p:cond delay="0"/>
                                          </p:stCondLst>
                                        </p:cTn>
                                        <p:tgtEl>
                                          <p:spTgt spid="5">
                                            <p:graphicEl>
                                              <a:dgm id="{24070F8D-6288-B742-857D-F426A2387EFA}"/>
                                            </p:graphicEl>
                                          </p:spTgt>
                                        </p:tgtEl>
                                        <p:attrNameLst>
                                          <p:attrName>style.visibility</p:attrName>
                                        </p:attrNameLst>
                                      </p:cBhvr>
                                      <p:to>
                                        <p:strVal val="visible"/>
                                      </p:to>
                                    </p:set>
                                    <p:animEffect transition="in" filter="circle(out)">
                                      <p:cBhvr>
                                        <p:cTn id="19" dur="2000"/>
                                        <p:tgtEl>
                                          <p:spTgt spid="5">
                                            <p:graphicEl>
                                              <a:dgm id="{24070F8D-6288-B742-857D-F426A2387EFA}"/>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3366FF"/>
                </a:solidFill>
              </a:rPr>
              <a:t>What is evidence…</a:t>
            </a:r>
          </a:p>
        </p:txBody>
      </p:sp>
      <p:sp>
        <p:nvSpPr>
          <p:cNvPr id="3" name="Content Placeholder 2"/>
          <p:cNvSpPr>
            <a:spLocks noGrp="1"/>
          </p:cNvSpPr>
          <p:nvPr>
            <p:ph idx="1"/>
          </p:nvPr>
        </p:nvSpPr>
        <p:spPr>
          <a:xfrm>
            <a:off x="380999" y="1968499"/>
            <a:ext cx="8407893" cy="4157979"/>
          </a:xfrm>
        </p:spPr>
        <p:txBody>
          <a:bodyPr>
            <a:normAutofit/>
          </a:bodyPr>
          <a:lstStyle/>
          <a:p>
            <a:r>
              <a:rPr lang="en-US" sz="2800" b="1" dirty="0">
                <a:solidFill>
                  <a:schemeClr val="accent2"/>
                </a:solidFill>
              </a:rPr>
              <a:t>Evidence</a:t>
            </a:r>
            <a:r>
              <a:rPr lang="en-US" sz="2800" dirty="0"/>
              <a:t> is factual information that is not influenced by opinion or personal preference</a:t>
            </a:r>
          </a:p>
          <a:p>
            <a:pPr lvl="1"/>
            <a:r>
              <a:rPr lang="en-US" sz="2400" b="1" dirty="0">
                <a:solidFill>
                  <a:srgbClr val="A32323"/>
                </a:solidFill>
              </a:rPr>
              <a:t>Sources of Evidence</a:t>
            </a:r>
          </a:p>
          <a:p>
            <a:pPr lvl="2"/>
            <a:r>
              <a:rPr lang="fr-FR" sz="2000" dirty="0" err="1"/>
              <a:t>Assessments</a:t>
            </a:r>
            <a:r>
              <a:rPr lang="fr-FR" sz="2000" dirty="0"/>
              <a:t>, </a:t>
            </a:r>
            <a:r>
              <a:rPr lang="fr-FR" sz="2000" dirty="0" err="1"/>
              <a:t>achievement</a:t>
            </a:r>
            <a:r>
              <a:rPr lang="fr-FR" sz="2000" dirty="0"/>
              <a:t> data, exit data, observation data, interview data, participation data, </a:t>
            </a:r>
            <a:r>
              <a:rPr lang="fr-FR" sz="2000" dirty="0" err="1"/>
              <a:t>survey</a:t>
            </a:r>
            <a:r>
              <a:rPr lang="fr-FR" sz="2000" dirty="0"/>
              <a:t> data</a:t>
            </a:r>
          </a:p>
          <a:p>
            <a:pPr lvl="2"/>
            <a:r>
              <a:rPr lang="en-US" sz="2000" dirty="0"/>
              <a:t>Artifacts </a:t>
            </a:r>
            <a:r>
              <a:rPr lang="en-US" sz="2000" dirty="0">
                <a:solidFill>
                  <a:srgbClr val="FF0000"/>
                </a:solidFill>
              </a:rPr>
              <a:t>-- </a:t>
            </a:r>
            <a:r>
              <a:rPr lang="en-US" sz="2000" dirty="0"/>
              <a:t>documents, communications, materials, records</a:t>
            </a:r>
          </a:p>
          <a:p>
            <a:pPr lvl="1"/>
            <a:r>
              <a:rPr lang="en-US" sz="2400" b="1" dirty="0">
                <a:solidFill>
                  <a:srgbClr val="A32323"/>
                </a:solidFill>
              </a:rPr>
              <a:t>Evidence Must Be</a:t>
            </a:r>
          </a:p>
          <a:p>
            <a:pPr lvl="2"/>
            <a:r>
              <a:rPr lang="en-US" sz="2000" dirty="0"/>
              <a:t>Fair, honest, free of bias</a:t>
            </a:r>
            <a:r>
              <a:rPr lang="en-US" sz="2000" dirty="0">
                <a:solidFill>
                  <a:srgbClr val="FF0000"/>
                </a:solidFill>
              </a:rPr>
              <a:t>,</a:t>
            </a:r>
            <a:r>
              <a:rPr lang="en-US" sz="2000" dirty="0"/>
              <a:t> reliable, consistent</a:t>
            </a:r>
            <a:r>
              <a:rPr lang="en-US" sz="2000" dirty="0">
                <a:solidFill>
                  <a:srgbClr val="FF0000"/>
                </a:solidFill>
              </a:rPr>
              <a:t>,</a:t>
            </a:r>
            <a:r>
              <a:rPr lang="en-US" sz="2000" dirty="0"/>
              <a:t> representative </a:t>
            </a:r>
          </a:p>
          <a:p>
            <a:pPr lvl="2"/>
            <a:r>
              <a:rPr lang="en-US" sz="2000" dirty="0"/>
              <a:t>Valid</a:t>
            </a:r>
            <a:r>
              <a:rPr lang="en-US" sz="2000" dirty="0">
                <a:solidFill>
                  <a:srgbClr val="FF0000"/>
                </a:solidFill>
              </a:rPr>
              <a:t>:</a:t>
            </a:r>
            <a:r>
              <a:rPr lang="en-US" sz="2000" dirty="0"/>
              <a:t> relevant, matched to standard</a:t>
            </a:r>
          </a:p>
        </p:txBody>
      </p:sp>
    </p:spTree>
    <p:extLst>
      <p:ext uri="{BB962C8B-B14F-4D97-AF65-F5344CB8AC3E}">
        <p14:creationId xmlns:p14="http://schemas.microsoft.com/office/powerpoint/2010/main" val="108521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par>
                          <p:cTn id="28" fill="hold">
                            <p:stCondLst>
                              <p:cond delay="3000"/>
                            </p:stCondLst>
                            <p:childTnLst>
                              <p:par>
                                <p:cTn id="29" presetID="9" presetClass="entr" presetSubtype="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dissolv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3366FF"/>
                </a:solidFill>
              </a:rPr>
              <a:t>Selection of the Visiting Team</a:t>
            </a:r>
          </a:p>
        </p:txBody>
      </p:sp>
      <p:sp>
        <p:nvSpPr>
          <p:cNvPr id="3" name="Content Placeholder 2"/>
          <p:cNvSpPr>
            <a:spLocks noGrp="1"/>
          </p:cNvSpPr>
          <p:nvPr>
            <p:ph idx="1"/>
          </p:nvPr>
        </p:nvSpPr>
        <p:spPr>
          <a:xfrm>
            <a:off x="380999" y="2082799"/>
            <a:ext cx="8407893" cy="4043679"/>
          </a:xfrm>
        </p:spPr>
        <p:txBody>
          <a:bodyPr>
            <a:normAutofit/>
          </a:bodyPr>
          <a:lstStyle/>
          <a:p>
            <a:r>
              <a:rPr lang="en-US" sz="3200" dirty="0"/>
              <a:t>National Office assigns the Chair and Team</a:t>
            </a:r>
          </a:p>
          <a:p>
            <a:r>
              <a:rPr lang="en-US" sz="3200" dirty="0"/>
              <a:t>Limited input from School</a:t>
            </a:r>
          </a:p>
          <a:p>
            <a:r>
              <a:rPr lang="en-US" sz="3200" dirty="0"/>
              <a:t>Four to Five Members </a:t>
            </a:r>
            <a:r>
              <a:rPr lang="en-US" sz="3200" dirty="0">
                <a:solidFill>
                  <a:srgbClr val="000000"/>
                </a:solidFill>
              </a:rPr>
              <a:t>(The size of the team is dependent on the size of school and whether or not it is a joint visit with the regional accreditation body.)</a:t>
            </a:r>
          </a:p>
          <a:p>
            <a:endParaRPr lang="en-US" sz="3200" dirty="0"/>
          </a:p>
        </p:txBody>
      </p:sp>
    </p:spTree>
    <p:extLst>
      <p:ext uri="{BB962C8B-B14F-4D97-AF65-F5344CB8AC3E}">
        <p14:creationId xmlns:p14="http://schemas.microsoft.com/office/powerpoint/2010/main" val="1702780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3366FF"/>
                </a:solidFill>
              </a:rPr>
              <a:t>Logistics of the PROCESS</a:t>
            </a:r>
          </a:p>
        </p:txBody>
      </p:sp>
      <p:sp>
        <p:nvSpPr>
          <p:cNvPr id="3" name="Content Placeholder 2"/>
          <p:cNvSpPr>
            <a:spLocks noGrp="1"/>
          </p:cNvSpPr>
          <p:nvPr>
            <p:ph idx="1"/>
          </p:nvPr>
        </p:nvSpPr>
        <p:spPr>
          <a:xfrm>
            <a:off x="380999" y="2070099"/>
            <a:ext cx="8407893" cy="4056379"/>
          </a:xfrm>
        </p:spPr>
        <p:txBody>
          <a:bodyPr>
            <a:normAutofit/>
          </a:bodyPr>
          <a:lstStyle/>
          <a:p>
            <a:r>
              <a:rPr lang="en-US" sz="2800" dirty="0"/>
              <a:t>Schedule developed and approved by the Chair of the Visiting Team and the School.</a:t>
            </a:r>
          </a:p>
          <a:p>
            <a:r>
              <a:rPr lang="en-US" sz="2800" dirty="0"/>
              <a:t>Team conducts interviews with administrative leaders, staff, students, parents and other stakeholders, makes professional observations, examines artifacts</a:t>
            </a:r>
          </a:p>
          <a:p>
            <a:r>
              <a:rPr lang="en-US" sz="2800" dirty="0"/>
              <a:t>Three and a half day visit</a:t>
            </a:r>
          </a:p>
          <a:p>
            <a:r>
              <a:rPr lang="en-US" sz="2800" dirty="0"/>
              <a:t> Sunday through Wednesday</a:t>
            </a:r>
          </a:p>
          <a:p>
            <a:endParaRPr lang="en-US" sz="2800" dirty="0"/>
          </a:p>
          <a:p>
            <a:endParaRPr lang="en-US" sz="2800" dirty="0"/>
          </a:p>
        </p:txBody>
      </p:sp>
    </p:spTree>
    <p:extLst>
      <p:ext uri="{BB962C8B-B14F-4D97-AF65-F5344CB8AC3E}">
        <p14:creationId xmlns:p14="http://schemas.microsoft.com/office/powerpoint/2010/main" val="1385327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r>
              <a:rPr lang="en-US" dirty="0">
                <a:solidFill>
                  <a:srgbClr val="FF0000"/>
                </a:solidFill>
              </a:rPr>
              <a:t>What does the CEASD team do?</a:t>
            </a:r>
          </a:p>
        </p:txBody>
      </p:sp>
      <p:sp>
        <p:nvSpPr>
          <p:cNvPr id="3" name="Content Placeholder 2"/>
          <p:cNvSpPr>
            <a:spLocks noGrp="1"/>
          </p:cNvSpPr>
          <p:nvPr>
            <p:ph idx="1"/>
          </p:nvPr>
        </p:nvSpPr>
        <p:spPr>
          <a:xfrm>
            <a:off x="380999" y="2158999"/>
            <a:ext cx="8407893" cy="3967479"/>
          </a:xfrm>
        </p:spPr>
        <p:txBody>
          <a:bodyPr>
            <a:normAutofit/>
          </a:bodyPr>
          <a:lstStyle/>
          <a:p>
            <a:r>
              <a:rPr lang="en-US" sz="2800" dirty="0"/>
              <a:t>Team engages in professional deliberations.</a:t>
            </a:r>
          </a:p>
          <a:p>
            <a:r>
              <a:rPr lang="en-US" sz="2800" dirty="0"/>
              <a:t>Reaches consensus on standards, commendations, recommendations including an accreditation recommendation.</a:t>
            </a:r>
          </a:p>
          <a:p>
            <a:r>
              <a:rPr lang="en-US" sz="2800" dirty="0"/>
              <a:t>Creates and presents an oral exit report.</a:t>
            </a:r>
          </a:p>
          <a:p>
            <a:r>
              <a:rPr lang="en-US" sz="2800" dirty="0"/>
              <a:t>Formulates and submits a written report after the visit.</a:t>
            </a:r>
          </a:p>
        </p:txBody>
      </p:sp>
    </p:spTree>
    <p:extLst>
      <p:ext uri="{BB962C8B-B14F-4D97-AF65-F5344CB8AC3E}">
        <p14:creationId xmlns:p14="http://schemas.microsoft.com/office/powerpoint/2010/main" val="4085817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3366FF"/>
                </a:solidFill>
              </a:rPr>
              <a:t>         </a:t>
            </a:r>
            <a:r>
              <a:rPr lang="en-US" sz="3100" b="1" dirty="0">
                <a:solidFill>
                  <a:srgbClr val="3366FF"/>
                </a:solidFill>
              </a:rPr>
              <a:t>Classroom and Dormitory Observations              </a:t>
            </a:r>
          </a:p>
        </p:txBody>
      </p:sp>
      <p:sp>
        <p:nvSpPr>
          <p:cNvPr id="3" name="Content Placeholder 2"/>
          <p:cNvSpPr>
            <a:spLocks noGrp="1"/>
          </p:cNvSpPr>
          <p:nvPr>
            <p:ph idx="1"/>
          </p:nvPr>
        </p:nvSpPr>
        <p:spPr>
          <a:xfrm>
            <a:off x="380999" y="2273299"/>
            <a:ext cx="8407893" cy="3853179"/>
          </a:xfrm>
        </p:spPr>
        <p:txBody>
          <a:bodyPr>
            <a:normAutofit/>
          </a:bodyPr>
          <a:lstStyle/>
          <a:p>
            <a:r>
              <a:rPr lang="en-US" sz="2800" dirty="0"/>
              <a:t>Very important to CEASD</a:t>
            </a:r>
          </a:p>
          <a:p>
            <a:endParaRPr lang="en-US" sz="2800" dirty="0"/>
          </a:p>
          <a:p>
            <a:r>
              <a:rPr lang="en-US" sz="2800" dirty="0">
                <a:solidFill>
                  <a:srgbClr val="000000"/>
                </a:solidFill>
              </a:rPr>
              <a:t>Classroom and Dormitory observations occur throughout the visit and are not always specifically listed in the schedule for the visit.</a:t>
            </a:r>
          </a:p>
          <a:p>
            <a:endParaRPr lang="en-US" sz="2800" dirty="0">
              <a:solidFill>
                <a:srgbClr val="FF0000"/>
              </a:solidFill>
            </a:endParaRPr>
          </a:p>
          <a:p>
            <a:r>
              <a:rPr lang="en-US" sz="2800" dirty="0"/>
              <a:t>Purpose to corroborate self-study or information gained through interviews</a:t>
            </a:r>
          </a:p>
        </p:txBody>
      </p:sp>
    </p:spTree>
    <p:extLst>
      <p:ext uri="{BB962C8B-B14F-4D97-AF65-F5344CB8AC3E}">
        <p14:creationId xmlns:p14="http://schemas.microsoft.com/office/powerpoint/2010/main" val="2744407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dissolve">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3366FF"/>
                </a:solidFill>
              </a:rPr>
              <a:t>The Visit ends with an Oral Exit Report</a:t>
            </a:r>
          </a:p>
        </p:txBody>
      </p:sp>
      <p:sp>
        <p:nvSpPr>
          <p:cNvPr id="3" name="Content Placeholder 2"/>
          <p:cNvSpPr>
            <a:spLocks noGrp="1"/>
          </p:cNvSpPr>
          <p:nvPr>
            <p:ph idx="1"/>
          </p:nvPr>
        </p:nvSpPr>
        <p:spPr>
          <a:xfrm>
            <a:off x="380999" y="1968499"/>
            <a:ext cx="8407893" cy="4157979"/>
          </a:xfrm>
        </p:spPr>
        <p:txBody>
          <a:bodyPr>
            <a:normAutofit fontScale="92500"/>
          </a:bodyPr>
          <a:lstStyle/>
          <a:p>
            <a:r>
              <a:rPr lang="en-US" sz="2800" dirty="0">
                <a:solidFill>
                  <a:srgbClr val="000000"/>
                </a:solidFill>
              </a:rPr>
              <a:t>School determines who will attend</a:t>
            </a:r>
          </a:p>
          <a:p>
            <a:r>
              <a:rPr lang="en-US" sz="2800" dirty="0"/>
              <a:t>High level summary</a:t>
            </a:r>
          </a:p>
          <a:p>
            <a:r>
              <a:rPr lang="en-US" sz="2800" dirty="0"/>
              <a:t>Some observations about the school’s process</a:t>
            </a:r>
          </a:p>
          <a:p>
            <a:r>
              <a:rPr lang="en-US" sz="2800" dirty="0"/>
              <a:t>Thank </a:t>
            </a:r>
            <a:r>
              <a:rPr lang="en-US" sz="2800" dirty="0" err="1"/>
              <a:t>You’s</a:t>
            </a:r>
            <a:endParaRPr lang="en-US" sz="2800" dirty="0"/>
          </a:p>
          <a:p>
            <a:r>
              <a:rPr lang="en-US" sz="2800" dirty="0"/>
              <a:t>Sample Commendations and Recommendations</a:t>
            </a:r>
          </a:p>
          <a:p>
            <a:r>
              <a:rPr lang="en-US" sz="2800" dirty="0"/>
              <a:t>What accreditation status the </a:t>
            </a:r>
            <a:r>
              <a:rPr lang="en-US" sz="2800" dirty="0">
                <a:solidFill>
                  <a:srgbClr val="000000"/>
                </a:solidFill>
              </a:rPr>
              <a:t>CEASD</a:t>
            </a:r>
            <a:r>
              <a:rPr lang="en-US" sz="2800" dirty="0"/>
              <a:t> team will recommend to </a:t>
            </a:r>
            <a:r>
              <a:rPr lang="en-US" sz="2800" dirty="0">
                <a:solidFill>
                  <a:srgbClr val="000000"/>
                </a:solidFill>
              </a:rPr>
              <a:t>the CEASD Board</a:t>
            </a:r>
          </a:p>
          <a:p>
            <a:r>
              <a:rPr lang="en-US" sz="2800" dirty="0">
                <a:solidFill>
                  <a:srgbClr val="000000"/>
                </a:solidFill>
              </a:rPr>
              <a:t>(Regional accreditation teams may or may not provide the accreditation status at the Exit Conference)</a:t>
            </a:r>
          </a:p>
        </p:txBody>
      </p:sp>
    </p:spTree>
    <p:extLst>
      <p:ext uri="{BB962C8B-B14F-4D97-AF65-F5344CB8AC3E}">
        <p14:creationId xmlns:p14="http://schemas.microsoft.com/office/powerpoint/2010/main" val="3273837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ssolve">
                                      <p:cBhvr>
                                        <p:cTn id="20" dur="500"/>
                                        <p:tgtEl>
                                          <p:spTgt spid="3">
                                            <p:txEl>
                                              <p:pRg st="3" end="3"/>
                                            </p:txEl>
                                          </p:spTgt>
                                        </p:tgtEl>
                                      </p:cBhvr>
                                    </p:animEffect>
                                  </p:childTnLst>
                                </p:cTn>
                              </p:par>
                            </p:childTnLst>
                          </p:cTn>
                        </p:par>
                        <p:par>
                          <p:cTn id="21" fill="hold">
                            <p:stCondLst>
                              <p:cond delay="1500"/>
                            </p:stCondLst>
                            <p:childTnLst>
                              <p:par>
                                <p:cTn id="22" presetID="9" presetClass="entr" presetSubtype="0" fill="hold" grpId="0" nodeType="after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dissolve">
                                      <p:cBhvr>
                                        <p:cTn id="24" dur="500"/>
                                        <p:tgtEl>
                                          <p:spTgt spid="3">
                                            <p:txEl>
                                              <p:pRg st="4" end="4"/>
                                            </p:txEl>
                                          </p:spTgt>
                                        </p:tgtEl>
                                      </p:cBhvr>
                                    </p:animEffect>
                                  </p:childTnLst>
                                </p:cTn>
                              </p:par>
                            </p:childTnLst>
                          </p:cTn>
                        </p:par>
                        <p:par>
                          <p:cTn id="25" fill="hold">
                            <p:stCondLst>
                              <p:cond delay="2000"/>
                            </p:stCondLst>
                            <p:childTnLst>
                              <p:par>
                                <p:cTn id="26" presetID="9" presetClass="entr" presetSubtype="0" fill="hold" grpId="0"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dissolv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dissolve">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3366FF"/>
                </a:solidFill>
              </a:rPr>
              <a:t>How the Final Written Report is Assembled</a:t>
            </a:r>
          </a:p>
        </p:txBody>
      </p:sp>
      <p:sp>
        <p:nvSpPr>
          <p:cNvPr id="3" name="Content Placeholder 2"/>
          <p:cNvSpPr>
            <a:spLocks noGrp="1"/>
          </p:cNvSpPr>
          <p:nvPr>
            <p:ph idx="1"/>
          </p:nvPr>
        </p:nvSpPr>
        <p:spPr>
          <a:xfrm>
            <a:off x="380999" y="1943099"/>
            <a:ext cx="8407893" cy="4183379"/>
          </a:xfrm>
        </p:spPr>
        <p:txBody>
          <a:bodyPr>
            <a:normAutofit/>
          </a:bodyPr>
          <a:lstStyle/>
          <a:p>
            <a:r>
              <a:rPr lang="en-US" sz="2800" dirty="0"/>
              <a:t>Introduction about the Context of the School</a:t>
            </a:r>
          </a:p>
          <a:p>
            <a:r>
              <a:rPr lang="en-US" sz="2800" dirty="0"/>
              <a:t>Summary of Findings/Observations related to the Standards</a:t>
            </a:r>
          </a:p>
          <a:p>
            <a:r>
              <a:rPr lang="en-US" sz="2800" dirty="0"/>
              <a:t>Commendations and Recommendations</a:t>
            </a:r>
          </a:p>
          <a:p>
            <a:r>
              <a:rPr lang="en-US" sz="2800" dirty="0"/>
              <a:t>Sample evidence relied on</a:t>
            </a:r>
          </a:p>
          <a:p>
            <a:r>
              <a:rPr lang="en-US" sz="2800" dirty="0"/>
              <a:t>Conclusion</a:t>
            </a:r>
          </a:p>
          <a:p>
            <a:r>
              <a:rPr lang="en-US" sz="2800" dirty="0"/>
              <a:t>Next Steps</a:t>
            </a:r>
          </a:p>
        </p:txBody>
      </p:sp>
    </p:spTree>
    <p:extLst>
      <p:ext uri="{BB962C8B-B14F-4D97-AF65-F5344CB8AC3E}">
        <p14:creationId xmlns:p14="http://schemas.microsoft.com/office/powerpoint/2010/main" val="566258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dissolve">
                                      <p:cBhvr>
                                        <p:cTn id="11" dur="500"/>
                                        <p:tgtEl>
                                          <p:spTgt spid="3">
                                            <p:txEl>
                                              <p:pRg st="1" end="1"/>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childTnLst>
                          </p:cTn>
                        </p:par>
                        <p:par>
                          <p:cTn id="16" fill="hold">
                            <p:stCondLst>
                              <p:cond delay="1500"/>
                            </p:stCondLst>
                            <p:childTnLst>
                              <p:par>
                                <p:cTn id="17" presetID="9" presetClass="entr" presetSubtype="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childTnLst>
                          </p:cTn>
                        </p:par>
                        <p:par>
                          <p:cTn id="20" fill="hold">
                            <p:stCondLst>
                              <p:cond delay="2000"/>
                            </p:stCondLst>
                            <p:childTnLst>
                              <p:par>
                                <p:cTn id="21" presetID="9" presetClass="entr" presetSubtype="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dissolve">
                                      <p:cBhvr>
                                        <p:cTn id="23" dur="500"/>
                                        <p:tgtEl>
                                          <p:spTgt spid="3">
                                            <p:txEl>
                                              <p:pRg st="4" end="4"/>
                                            </p:txEl>
                                          </p:spTgt>
                                        </p:tgtEl>
                                      </p:cBhvr>
                                    </p:animEffect>
                                  </p:childTnLst>
                                </p:cTn>
                              </p:par>
                            </p:childTnLst>
                          </p:cTn>
                        </p:par>
                        <p:par>
                          <p:cTn id="24" fill="hold">
                            <p:stCondLst>
                              <p:cond delay="2500"/>
                            </p:stCondLst>
                            <p:childTnLst>
                              <p:par>
                                <p:cTn id="25" presetID="9" presetClass="entr" presetSubtype="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3366FF"/>
                </a:solidFill>
              </a:rPr>
              <a:t>A Team’s Accreditation Recommendation is Based on:</a:t>
            </a:r>
          </a:p>
        </p:txBody>
      </p:sp>
      <p:sp>
        <p:nvSpPr>
          <p:cNvPr id="3" name="Content Placeholder 2"/>
          <p:cNvSpPr>
            <a:spLocks noGrp="1"/>
          </p:cNvSpPr>
          <p:nvPr>
            <p:ph idx="1"/>
          </p:nvPr>
        </p:nvSpPr>
        <p:spPr/>
        <p:txBody>
          <a:bodyPr>
            <a:normAutofit/>
          </a:bodyPr>
          <a:lstStyle/>
          <a:p>
            <a:endParaRPr lang="en-US" sz="2800" dirty="0"/>
          </a:p>
          <a:p>
            <a:r>
              <a:rPr lang="en-US" sz="2800" dirty="0"/>
              <a:t>Meeting </a:t>
            </a:r>
            <a:r>
              <a:rPr lang="en-US" sz="2800" dirty="0">
                <a:solidFill>
                  <a:srgbClr val="000000"/>
                </a:solidFill>
              </a:rPr>
              <a:t>all of</a:t>
            </a:r>
            <a:r>
              <a:rPr lang="en-US" sz="2800" dirty="0">
                <a:solidFill>
                  <a:srgbClr val="FF0000"/>
                </a:solidFill>
              </a:rPr>
              <a:t> </a:t>
            </a:r>
            <a:r>
              <a:rPr lang="en-US" sz="2800" dirty="0"/>
              <a:t>the applicable CEASD Standards</a:t>
            </a:r>
          </a:p>
          <a:p>
            <a:endParaRPr lang="en-US" sz="2800" dirty="0"/>
          </a:p>
          <a:p>
            <a:r>
              <a:rPr lang="en-US" sz="2800" dirty="0"/>
              <a:t>Developing and Maintaining a Process for Continuous Growth and Improvement in Student Performance and Organizational Capacity</a:t>
            </a:r>
          </a:p>
          <a:p>
            <a:endParaRPr lang="en-US" sz="2800" dirty="0"/>
          </a:p>
          <a:p>
            <a:r>
              <a:rPr lang="en-US" sz="2800" dirty="0"/>
              <a:t>Having a Plan for Growth and Improvement</a:t>
            </a:r>
          </a:p>
        </p:txBody>
      </p:sp>
    </p:spTree>
    <p:extLst>
      <p:ext uri="{BB962C8B-B14F-4D97-AF65-F5344CB8AC3E}">
        <p14:creationId xmlns:p14="http://schemas.microsoft.com/office/powerpoint/2010/main" val="1850592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dissolve">
                                      <p:cBhvr>
                                        <p:cTn id="11" dur="500"/>
                                        <p:tgtEl>
                                          <p:spTgt spid="3">
                                            <p:txEl>
                                              <p:pRg st="3" end="3"/>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dissolve">
                                      <p:cBhvr>
                                        <p:cTn id="1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5047"/>
            <a:ext cx="8381260" cy="1054394"/>
          </a:xfrm>
        </p:spPr>
        <p:txBody>
          <a:bodyPr>
            <a:normAutofit fontScale="90000"/>
          </a:bodyPr>
          <a:lstStyle/>
          <a:p>
            <a:r>
              <a:rPr lang="en-US" b="1" dirty="0">
                <a:solidFill>
                  <a:srgbClr val="FF0000"/>
                </a:solidFill>
              </a:rPr>
              <a:t>What is the CEASD Accreditation for Growth protocol?</a:t>
            </a:r>
          </a:p>
        </p:txBody>
      </p:sp>
      <p:sp>
        <p:nvSpPr>
          <p:cNvPr id="3" name="Content Placeholder 2"/>
          <p:cNvSpPr>
            <a:spLocks noGrp="1"/>
          </p:cNvSpPr>
          <p:nvPr>
            <p:ph idx="1"/>
          </p:nvPr>
        </p:nvSpPr>
        <p:spPr>
          <a:xfrm>
            <a:off x="380999" y="1719071"/>
            <a:ext cx="8597901" cy="4407408"/>
          </a:xfrm>
        </p:spPr>
        <p:txBody>
          <a:bodyPr>
            <a:normAutofit/>
          </a:bodyPr>
          <a:lstStyle/>
          <a:p>
            <a:r>
              <a:rPr lang="en-US" sz="2800" dirty="0"/>
              <a:t>Based on Middle States Association AFG</a:t>
            </a:r>
          </a:p>
          <a:p>
            <a:r>
              <a:rPr lang="en-US" sz="2800" dirty="0"/>
              <a:t>The MSA is just one of several accrediting associations in the US</a:t>
            </a:r>
          </a:p>
        </p:txBody>
      </p:sp>
      <p:pic>
        <p:nvPicPr>
          <p:cNvPr id="4" name="Picture 3" descr="regionals map"/>
          <p:cNvPicPr>
            <a:picLocks noChangeAspect="1" noChangeArrowheads="1"/>
          </p:cNvPicPr>
          <p:nvPr/>
        </p:nvPicPr>
        <p:blipFill>
          <a:blip r:embed="rId3">
            <a:extLst>
              <a:ext uri="{BEBA8EAE-BF5A-486C-A8C5-ECC9F3942E4B}">
                <a14:imgProps xmlns:a14="http://schemas.microsoft.com/office/drawing/2010/main">
                  <a14:imgLayer r:embed="rId4">
                    <a14:imgEffect>
                      <a14:backgroundRemoval t="4382" b="93493" l="3807" r="98354">
                        <a14:foregroundMark x1="48457" y1="37583" x2="48457" y2="37583"/>
                        <a14:foregroundMark x1="54012" y1="37052" x2="54012" y2="37052"/>
                        <a14:foregroundMark x1="12551" y1="54980" x2="12551" y2="54980"/>
                        <a14:foregroundMark x1="11728" y1="51394" x2="11728" y2="51394"/>
                        <a14:foregroundMark x1="18827" y1="25365" x2="18827" y2="25365"/>
                        <a14:foregroundMark x1="16049" y1="29482" x2="16049" y2="29482"/>
                        <a14:foregroundMark x1="22531" y1="26295" x2="22531" y2="26295"/>
                        <a14:foregroundMark x1="21914" y1="28818" x2="21914" y2="28818"/>
                        <a14:foregroundMark x1="15844" y1="54582" x2="15844" y2="54582"/>
                        <a14:foregroundMark x1="16049" y1="57238" x2="16049" y2="57238"/>
                        <a14:foregroundMark x1="15329" y1="59230" x2="15329" y2="59230"/>
                        <a14:foregroundMark x1="12140" y1="49535" x2="12140" y2="49535"/>
                        <a14:foregroundMark x1="82510" y1="27224" x2="82510" y2="27224"/>
                        <a14:foregroundMark x1="86420" y1="27224" x2="86420" y2="27224"/>
                        <a14:foregroundMark x1="88683" y1="26959" x2="88683" y2="26959"/>
                        <a14:foregroundMark x1="87551" y1="29880" x2="87551" y2="29880"/>
                        <a14:foregroundMark x1="85082" y1="29880" x2="85082" y2="29880"/>
                        <a14:foregroundMark x1="83951" y1="30544" x2="83951" y2="30544"/>
                        <a14:foregroundMark x1="82819" y1="30544" x2="82819" y2="30544"/>
                        <a14:foregroundMark x1="88580" y1="29482" x2="88580" y2="29482"/>
                        <a14:foregroundMark x1="91872" y1="24170" x2="91872" y2="24170"/>
                        <a14:foregroundMark x1="92181" y1="22311" x2="92181" y2="22311"/>
                        <a14:foregroundMark x1="92284" y1="20053" x2="92284" y2="20053"/>
                        <a14:foregroundMark x1="93107" y1="13413" x2="93107" y2="13413"/>
                        <a14:foregroundMark x1="93107" y1="7039" x2="93107" y2="7039"/>
                        <a14:foregroundMark x1="93519" y1="9429" x2="93519" y2="9429"/>
                        <a14:foregroundMark x1="92284" y1="16999" x2="92284" y2="16999"/>
                        <a14:foregroundMark x1="43416" y1="39708" x2="43416" y2="39708"/>
                        <a14:foregroundMark x1="50617" y1="39177" x2="50617" y2="39177"/>
                        <a14:foregroundMark x1="57099" y1="38380" x2="57099" y2="38380"/>
                        <a14:foregroundMark x1="58128" y1="38380" x2="58128" y2="38380"/>
                        <a14:foregroundMark x1="71708" y1="62683" x2="71708" y2="62683"/>
                        <a14:foregroundMark x1="69444" y1="63081" x2="69444" y2="63081"/>
                        <a14:foregroundMark x1="77058" y1="63081" x2="77058" y2="63081"/>
                        <a14:foregroundMark x1="78395" y1="62417" x2="78395" y2="62417"/>
                        <a14:foregroundMark x1="14403" y1="52988" x2="14403" y2="52988"/>
                        <a14:foregroundMark x1="13272" y1="51660" x2="13272" y2="51660"/>
                        <a14:foregroundMark x1="13374" y1="26162" x2="13374" y2="26162"/>
                        <a14:foregroundMark x1="45782" y1="39044" x2="45782" y2="39044"/>
                        <a14:foregroundMark x1="55453" y1="38778" x2="55453" y2="38778"/>
                        <a14:foregroundMark x1="51852" y1="39177" x2="51852" y2="39177"/>
                        <a14:foregroundMark x1="92284" y1="14874" x2="92284" y2="14874"/>
                        <a14:foregroundMark x1="13580" y1="57238" x2="13580" y2="57238"/>
                      </a14:backgroundRemoval>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818594" y="2667000"/>
            <a:ext cx="5622485" cy="435610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1165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childTnLst>
                          </p:cTn>
                        </p:par>
                        <p:par>
                          <p:cTn id="11" fill="hold">
                            <p:stCondLst>
                              <p:cond delay="500"/>
                            </p:stCondLst>
                            <p:childTnLst>
                              <p:par>
                                <p:cTn id="12" presetID="9"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dissolv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3366FF"/>
                </a:solidFill>
              </a:rPr>
              <a:t>A Team may Recommend</a:t>
            </a:r>
          </a:p>
        </p:txBody>
      </p:sp>
      <p:sp>
        <p:nvSpPr>
          <p:cNvPr id="3" name="Content Placeholder 2"/>
          <p:cNvSpPr>
            <a:spLocks noGrp="1"/>
          </p:cNvSpPr>
          <p:nvPr>
            <p:ph idx="1"/>
          </p:nvPr>
        </p:nvSpPr>
        <p:spPr/>
        <p:txBody>
          <a:bodyPr>
            <a:normAutofit/>
          </a:bodyPr>
          <a:lstStyle/>
          <a:p>
            <a:endParaRPr lang="en-US" sz="2800" dirty="0"/>
          </a:p>
          <a:p>
            <a:r>
              <a:rPr lang="en-US" sz="4000" dirty="0"/>
              <a:t>Accreditation</a:t>
            </a:r>
          </a:p>
          <a:p>
            <a:r>
              <a:rPr lang="en-US" sz="4000" dirty="0"/>
              <a:t>Provisional Accreditation</a:t>
            </a:r>
          </a:p>
          <a:p>
            <a:r>
              <a:rPr lang="en-US" sz="4000" dirty="0"/>
              <a:t>No Accreditation</a:t>
            </a:r>
          </a:p>
          <a:p>
            <a:endParaRPr lang="en-US" sz="2800" dirty="0"/>
          </a:p>
        </p:txBody>
      </p:sp>
    </p:spTree>
    <p:extLst>
      <p:ext uri="{BB962C8B-B14F-4D97-AF65-F5344CB8AC3E}">
        <p14:creationId xmlns:p14="http://schemas.microsoft.com/office/powerpoint/2010/main" val="3654499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dissolve">
                                      <p:cBhvr>
                                        <p:cTn id="11" dur="500"/>
                                        <p:tgtEl>
                                          <p:spTgt spid="3">
                                            <p:txEl>
                                              <p:pRg st="2" end="2"/>
                                            </p:txEl>
                                          </p:spTgt>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3366FF"/>
                </a:solidFill>
              </a:rPr>
              <a:t>A Team’s Accreditation Recommendation is reviewed by…</a:t>
            </a:r>
          </a:p>
        </p:txBody>
      </p:sp>
      <p:sp>
        <p:nvSpPr>
          <p:cNvPr id="3" name="Content Placeholder 2"/>
          <p:cNvSpPr>
            <a:spLocks noGrp="1"/>
          </p:cNvSpPr>
          <p:nvPr>
            <p:ph idx="1"/>
          </p:nvPr>
        </p:nvSpPr>
        <p:spPr>
          <a:xfrm>
            <a:off x="380999" y="2108199"/>
            <a:ext cx="8407893" cy="4018279"/>
          </a:xfrm>
        </p:spPr>
        <p:txBody>
          <a:bodyPr>
            <a:normAutofit fontScale="85000" lnSpcReduction="10000"/>
          </a:bodyPr>
          <a:lstStyle/>
          <a:p>
            <a:pPr marL="0" indent="0">
              <a:buNone/>
            </a:pPr>
            <a:r>
              <a:rPr lang="en-US" sz="4400" dirty="0"/>
              <a:t>The CEASD Board of Directors who makes the final decision on the accreditation status. </a:t>
            </a:r>
          </a:p>
          <a:p>
            <a:pPr marL="0" indent="0">
              <a:buNone/>
            </a:pPr>
            <a:endParaRPr lang="en-US" sz="4400" dirty="0"/>
          </a:p>
          <a:p>
            <a:pPr marL="0" indent="0">
              <a:buNone/>
            </a:pPr>
            <a:r>
              <a:rPr lang="en-US" sz="4400" dirty="0"/>
              <a:t>**Certificates for the schools receiving accreditation are awarded at the CEASD Conference in the Spring.</a:t>
            </a:r>
          </a:p>
          <a:p>
            <a:endParaRPr lang="en-US" sz="4400" dirty="0"/>
          </a:p>
          <a:p>
            <a:endParaRPr lang="en-US" sz="4400" dirty="0"/>
          </a:p>
          <a:p>
            <a:endParaRPr lang="en-US" sz="2800" dirty="0"/>
          </a:p>
        </p:txBody>
      </p:sp>
    </p:spTree>
    <p:extLst>
      <p:ext uri="{BB962C8B-B14F-4D97-AF65-F5344CB8AC3E}">
        <p14:creationId xmlns:p14="http://schemas.microsoft.com/office/powerpoint/2010/main" val="2822283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t>
            </a:r>
            <a:r>
              <a:rPr lang="en-US"/>
              <a:t>and Answers</a:t>
            </a:r>
          </a:p>
        </p:txBody>
      </p:sp>
      <p:pic>
        <p:nvPicPr>
          <p:cNvPr id="6" name="Picture 5">
            <a:extLst>
              <a:ext uri="{FF2B5EF4-FFF2-40B4-BE49-F238E27FC236}">
                <a16:creationId xmlns:a16="http://schemas.microsoft.com/office/drawing/2014/main" id="{B8930DEB-317F-124D-AE50-921FD8B3BED7}"/>
              </a:ext>
            </a:extLst>
          </p:cNvPr>
          <p:cNvPicPr>
            <a:picLocks noChangeAspect="1"/>
          </p:cNvPicPr>
          <p:nvPr/>
        </p:nvPicPr>
        <p:blipFill>
          <a:blip r:embed="rId2"/>
          <a:stretch>
            <a:fillRect/>
          </a:stretch>
        </p:blipFill>
        <p:spPr>
          <a:xfrm>
            <a:off x="2068285" y="4826806"/>
            <a:ext cx="4626430" cy="1682851"/>
          </a:xfrm>
          <a:prstGeom prst="rect">
            <a:avLst/>
          </a:prstGeom>
        </p:spPr>
      </p:pic>
    </p:spTree>
    <p:extLst>
      <p:ext uri="{BB962C8B-B14F-4D97-AF65-F5344CB8AC3E}">
        <p14:creationId xmlns:p14="http://schemas.microsoft.com/office/powerpoint/2010/main" val="1330100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orient="vert"/>
          </p:nvPr>
        </p:nvSpPr>
        <p:spPr>
          <a:xfrm rot="10800000">
            <a:off x="7162800" y="274638"/>
            <a:ext cx="1676400" cy="6350045"/>
          </a:xfrm>
        </p:spPr>
        <p:txBody>
          <a:bodyPr>
            <a:normAutofit/>
          </a:bodyPr>
          <a:lstStyle/>
          <a:p>
            <a:pPr algn="ctr"/>
            <a:r>
              <a:rPr lang="en-US" sz="4400" b="1" dirty="0">
                <a:solidFill>
                  <a:srgbClr val="FF0000"/>
                </a:solidFill>
              </a:rPr>
              <a:t>Accreditation </a:t>
            </a:r>
            <a:r>
              <a:rPr lang="en-US" sz="5400" b="1" dirty="0">
                <a:solidFill>
                  <a:srgbClr val="FF0000"/>
                </a:solidFill>
              </a:rPr>
              <a:t>= </a:t>
            </a:r>
            <a:br>
              <a:rPr lang="en-US" sz="4000" dirty="0"/>
            </a:br>
            <a:r>
              <a:rPr lang="en-US" sz="2800" b="1" dirty="0">
                <a:solidFill>
                  <a:srgbClr val="3366FF"/>
                </a:solidFill>
              </a:rPr>
              <a:t>Continuous Improvement</a:t>
            </a:r>
            <a:endParaRPr lang="en-US" sz="1800" b="1" dirty="0">
              <a:solidFill>
                <a:srgbClr val="3366FF"/>
              </a:solidFill>
            </a:endParaRPr>
          </a:p>
        </p:txBody>
      </p:sp>
      <p:pic>
        <p:nvPicPr>
          <p:cNvPr id="4" name="Content Placeholder 3" descr="lifecycle_sm.gif"/>
          <p:cNvPicPr>
            <a:picLocks noGrp="1" noChangeAspect="1"/>
          </p:cNvPicPr>
          <p:nvPr>
            <p:ph idx="4294967295"/>
          </p:nvPr>
        </p:nvPicPr>
        <p:blipFill rotWithShape="1">
          <a:blip r:embed="rId3">
            <a:extLst>
              <a:ext uri="{28A0092B-C50C-407E-A947-70E740481C1C}">
                <a14:useLocalDpi xmlns:a14="http://schemas.microsoft.com/office/drawing/2010/main" val="0"/>
              </a:ext>
            </a:extLst>
          </a:blip>
          <a:srcRect l="-7601" r="-7601"/>
          <a:stretch/>
        </p:blipFill>
        <p:spPr>
          <a:xfrm>
            <a:off x="0" y="320675"/>
            <a:ext cx="6318250" cy="6303963"/>
          </a:xfrm>
          <a:prstGeom prst="rect">
            <a:avLst/>
          </a:prstGeom>
          <a:ln>
            <a:noFill/>
          </a:ln>
          <a:effectLst>
            <a:softEdge rad="112500"/>
          </a:effectLst>
        </p:spPr>
      </p:pic>
    </p:spTree>
    <p:extLst>
      <p:ext uri="{BB962C8B-B14F-4D97-AF65-F5344CB8AC3E}">
        <p14:creationId xmlns:p14="http://schemas.microsoft.com/office/powerpoint/2010/main" val="1076255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The Self-Study Process </a:t>
            </a:r>
            <a:br>
              <a:rPr lang="en-US" b="1" dirty="0">
                <a:solidFill>
                  <a:srgbClr val="FF0000"/>
                </a:solidFill>
              </a:rPr>
            </a:br>
            <a:r>
              <a:rPr lang="en-US" b="1" dirty="0">
                <a:solidFill>
                  <a:srgbClr val="FF0000"/>
                </a:solidFill>
              </a:rPr>
              <a:t>at a Glance</a:t>
            </a:r>
          </a:p>
        </p:txBody>
      </p:sp>
      <p:sp>
        <p:nvSpPr>
          <p:cNvPr id="3" name="Content Placeholder 2"/>
          <p:cNvSpPr>
            <a:spLocks noGrp="1"/>
          </p:cNvSpPr>
          <p:nvPr>
            <p:ph idx="1"/>
          </p:nvPr>
        </p:nvSpPr>
        <p:spPr>
          <a:xfrm>
            <a:off x="380999" y="2070099"/>
            <a:ext cx="8407893" cy="4056379"/>
          </a:xfrm>
        </p:spPr>
        <p:txBody>
          <a:bodyPr>
            <a:normAutofit/>
          </a:bodyPr>
          <a:lstStyle/>
          <a:p>
            <a:r>
              <a:rPr lang="en-US" sz="2800" dirty="0"/>
              <a:t>Analysis of the school using the 12 CEASD Standards </a:t>
            </a:r>
          </a:p>
          <a:p>
            <a:r>
              <a:rPr lang="en-US" sz="2800" dirty="0"/>
              <a:t>Identification of strengths and opportunities for growth from the analysis</a:t>
            </a:r>
          </a:p>
          <a:p>
            <a:r>
              <a:rPr lang="en-US" sz="2800" dirty="0"/>
              <a:t>Formulation of student achievement goals and organization goals based on the analysis </a:t>
            </a:r>
          </a:p>
          <a:p>
            <a:r>
              <a:rPr lang="en-US" sz="2800" dirty="0"/>
              <a:t>Adherence to the requirements of the CEASD  protocol </a:t>
            </a:r>
          </a:p>
        </p:txBody>
      </p:sp>
    </p:spTree>
    <p:extLst>
      <p:ext uri="{BB962C8B-B14F-4D97-AF65-F5344CB8AC3E}">
        <p14:creationId xmlns:p14="http://schemas.microsoft.com/office/powerpoint/2010/main" val="2325408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3366FF"/>
                </a:solidFill>
              </a:rPr>
              <a:t>What are the 12 CEASD Standards?</a:t>
            </a:r>
          </a:p>
        </p:txBody>
      </p:sp>
      <p:sp>
        <p:nvSpPr>
          <p:cNvPr id="3" name="Content Placeholder 2"/>
          <p:cNvSpPr>
            <a:spLocks noGrp="1"/>
          </p:cNvSpPr>
          <p:nvPr>
            <p:ph idx="1"/>
          </p:nvPr>
        </p:nvSpPr>
        <p:spPr>
          <a:xfrm>
            <a:off x="380999" y="2031999"/>
            <a:ext cx="8407893" cy="4094479"/>
          </a:xfrm>
        </p:spPr>
        <p:txBody>
          <a:bodyPr>
            <a:normAutofit/>
          </a:bodyPr>
          <a:lstStyle/>
          <a:p>
            <a:r>
              <a:rPr lang="en-US" sz="2800" dirty="0"/>
              <a:t>Standard 1:  Philosophy/Mission</a:t>
            </a:r>
          </a:p>
          <a:p>
            <a:r>
              <a:rPr lang="en-US" sz="2800" dirty="0"/>
              <a:t>Standard 2:  Governance and Leadership</a:t>
            </a:r>
          </a:p>
          <a:p>
            <a:r>
              <a:rPr lang="en-US" sz="2800" dirty="0"/>
              <a:t>Standard 3:  School Improvement Planning and Viability</a:t>
            </a:r>
          </a:p>
          <a:p>
            <a:r>
              <a:rPr lang="en-US" sz="2800" dirty="0"/>
              <a:t>Standard 4:  Finances</a:t>
            </a:r>
          </a:p>
          <a:p>
            <a:r>
              <a:rPr lang="en-US" sz="2800" dirty="0"/>
              <a:t>Standard 5:  Facilities</a:t>
            </a:r>
          </a:p>
          <a:p>
            <a:r>
              <a:rPr lang="en-US" sz="2800" dirty="0"/>
              <a:t>Standard 6:  School Climate and Organization</a:t>
            </a:r>
          </a:p>
        </p:txBody>
      </p:sp>
    </p:spTree>
    <p:extLst>
      <p:ext uri="{BB962C8B-B14F-4D97-AF65-F5344CB8AC3E}">
        <p14:creationId xmlns:p14="http://schemas.microsoft.com/office/powerpoint/2010/main" val="3681551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3366FF"/>
                </a:solidFill>
              </a:rPr>
              <a:t>What are the 12 CEASD Standards?</a:t>
            </a:r>
          </a:p>
        </p:txBody>
      </p:sp>
      <p:sp>
        <p:nvSpPr>
          <p:cNvPr id="3" name="Content Placeholder 2"/>
          <p:cNvSpPr>
            <a:spLocks noGrp="1"/>
          </p:cNvSpPr>
          <p:nvPr>
            <p:ph idx="1"/>
          </p:nvPr>
        </p:nvSpPr>
        <p:spPr>
          <a:xfrm>
            <a:off x="380999" y="1642533"/>
            <a:ext cx="8407893" cy="4483945"/>
          </a:xfrm>
        </p:spPr>
        <p:txBody>
          <a:bodyPr>
            <a:noAutofit/>
          </a:bodyPr>
          <a:lstStyle/>
          <a:p>
            <a:r>
              <a:rPr lang="en-US" sz="2800" dirty="0"/>
              <a:t>Standard 7:  Health and Safety</a:t>
            </a:r>
          </a:p>
          <a:p>
            <a:r>
              <a:rPr lang="en-US" sz="2800" dirty="0"/>
              <a:t>Standard 8:  Educational program</a:t>
            </a:r>
          </a:p>
          <a:p>
            <a:r>
              <a:rPr lang="en-US" sz="2800" dirty="0"/>
              <a:t>Standard 9:  Assessment and Evidence of Student Learning</a:t>
            </a:r>
          </a:p>
          <a:p>
            <a:r>
              <a:rPr lang="en-US" sz="2800" dirty="0"/>
              <a:t>Standard 10:  Student Services</a:t>
            </a:r>
          </a:p>
          <a:p>
            <a:r>
              <a:rPr lang="en-US" sz="2800" dirty="0"/>
              <a:t>Standard 11:  Student Life, Student Activities, and Residential Living</a:t>
            </a:r>
          </a:p>
          <a:p>
            <a:r>
              <a:rPr lang="en-US" sz="2800" dirty="0"/>
              <a:t>Standard 12:  Learning Resources and Information Technology</a:t>
            </a:r>
            <a:endParaRPr lang="en-US" sz="2800" i="1" dirty="0"/>
          </a:p>
        </p:txBody>
      </p:sp>
    </p:spTree>
    <p:extLst>
      <p:ext uri="{BB962C8B-B14F-4D97-AF65-F5344CB8AC3E}">
        <p14:creationId xmlns:p14="http://schemas.microsoft.com/office/powerpoint/2010/main" val="150293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Standards </a:t>
            </a:r>
          </a:p>
        </p:txBody>
      </p:sp>
      <p:sp>
        <p:nvSpPr>
          <p:cNvPr id="3" name="Content Placeholder 2"/>
          <p:cNvSpPr>
            <a:spLocks noGrp="1"/>
          </p:cNvSpPr>
          <p:nvPr>
            <p:ph idx="1"/>
          </p:nvPr>
        </p:nvSpPr>
        <p:spPr>
          <a:xfrm>
            <a:off x="380999" y="2171699"/>
            <a:ext cx="8407893" cy="3954779"/>
          </a:xfrm>
        </p:spPr>
        <p:txBody>
          <a:bodyPr>
            <a:normAutofit/>
          </a:bodyPr>
          <a:lstStyle/>
          <a:p>
            <a:r>
              <a:rPr lang="en-US" sz="3200" dirty="0"/>
              <a:t>A standard represents a statement of quality practices and conditions that research and best practice indicate are necessary for schools to achieve quality student performance and organizational effectiveness.</a:t>
            </a:r>
          </a:p>
        </p:txBody>
      </p:sp>
    </p:spTree>
    <p:extLst>
      <p:ext uri="{BB962C8B-B14F-4D97-AF65-F5344CB8AC3E}">
        <p14:creationId xmlns:p14="http://schemas.microsoft.com/office/powerpoint/2010/main" val="3043528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Indicators</a:t>
            </a:r>
          </a:p>
        </p:txBody>
      </p:sp>
      <p:sp>
        <p:nvSpPr>
          <p:cNvPr id="3" name="Content Placeholder 2"/>
          <p:cNvSpPr>
            <a:spLocks noGrp="1"/>
          </p:cNvSpPr>
          <p:nvPr>
            <p:ph idx="1"/>
          </p:nvPr>
        </p:nvSpPr>
        <p:spPr>
          <a:xfrm>
            <a:off x="380999" y="2197099"/>
            <a:ext cx="8407893" cy="3929379"/>
          </a:xfrm>
        </p:spPr>
        <p:txBody>
          <a:bodyPr>
            <a:normAutofit/>
          </a:bodyPr>
          <a:lstStyle/>
          <a:p>
            <a:r>
              <a:rPr lang="en-US" sz="3200" dirty="0"/>
              <a:t>Indicators are operational definitions or descriptions of exemplary practices and processes.  Together, the indicators provide a comprehensive picture of each standard.</a:t>
            </a:r>
          </a:p>
          <a:p>
            <a:r>
              <a:rPr lang="en-US" sz="3200" dirty="0"/>
              <a:t>**The indicators are to guide the analysis of the school.  CEASD does not require that each indicator be addressed. </a:t>
            </a:r>
          </a:p>
        </p:txBody>
      </p:sp>
    </p:spTree>
    <p:extLst>
      <p:ext uri="{BB962C8B-B14F-4D97-AF65-F5344CB8AC3E}">
        <p14:creationId xmlns:p14="http://schemas.microsoft.com/office/powerpoint/2010/main" val="3570825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2387</TotalTime>
  <Words>1814</Words>
  <Application>Microsoft Macintosh PowerPoint</Application>
  <PresentationFormat>On-screen Show (4:3)</PresentationFormat>
  <Paragraphs>202</Paragraphs>
  <Slides>32</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Arial</vt:lpstr>
      <vt:lpstr>Calibri</vt:lpstr>
      <vt:lpstr>Wingdings</vt:lpstr>
      <vt:lpstr>Clarity</vt:lpstr>
      <vt:lpstr> Accreditation  BY CEASD: TRAINING FOR SCHOOLS      </vt:lpstr>
      <vt:lpstr>What we are doing today…</vt:lpstr>
      <vt:lpstr>What is the CEASD Accreditation for Growth protocol?</vt:lpstr>
      <vt:lpstr>Accreditation =  Continuous Improvement</vt:lpstr>
      <vt:lpstr>The Self-Study Process  at a Glance</vt:lpstr>
      <vt:lpstr>What are the 12 CEASD Standards?</vt:lpstr>
      <vt:lpstr>What are the 12 CEASD Standards?</vt:lpstr>
      <vt:lpstr>Standards </vt:lpstr>
      <vt:lpstr>Indicators</vt:lpstr>
      <vt:lpstr>To be accredited,   member schools must:</vt:lpstr>
      <vt:lpstr>What is the organizational structure for conducting the self-study?</vt:lpstr>
      <vt:lpstr>Timelines</vt:lpstr>
      <vt:lpstr>Timelines</vt:lpstr>
      <vt:lpstr>Steps in beginning the CEASD accreditation process</vt:lpstr>
      <vt:lpstr>Overview of the steps in a CEASD Accreditation </vt:lpstr>
      <vt:lpstr> Self-Study REPORT</vt:lpstr>
      <vt:lpstr> Self-study REPORT (contd.)</vt:lpstr>
      <vt:lpstr>The School Improvement Plan</vt:lpstr>
      <vt:lpstr> Self-Study</vt:lpstr>
      <vt:lpstr>Preparing Artifacts and Exhibits (Evidence)</vt:lpstr>
      <vt:lpstr>The Team Depends On</vt:lpstr>
      <vt:lpstr>What is evidence…</vt:lpstr>
      <vt:lpstr>Selection of the Visiting Team</vt:lpstr>
      <vt:lpstr>Logistics of the PROCESS</vt:lpstr>
      <vt:lpstr>What does the CEASD team do?</vt:lpstr>
      <vt:lpstr>         Classroom and Dormitory Observations              </vt:lpstr>
      <vt:lpstr>The Visit ends with an Oral Exit Report</vt:lpstr>
      <vt:lpstr>How the Final Written Report is Assembled</vt:lpstr>
      <vt:lpstr>A Team’s Accreditation Recommendation is Based on:</vt:lpstr>
      <vt:lpstr>A Team may Recommend</vt:lpstr>
      <vt:lpstr>A Team’s Accreditation Recommendation is reviewed by…</vt:lpstr>
      <vt:lpstr>Questions and Answers</vt:lpstr>
    </vt:vector>
  </TitlesOfParts>
  <Company>Texas School for the Deaf</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CEASD Accreditation for Growth</dc:title>
  <dc:creator>TSD</dc:creator>
  <cp:lastModifiedBy>Dennis Kirschbaum</cp:lastModifiedBy>
  <cp:revision>96</cp:revision>
  <cp:lastPrinted>2012-04-24T19:27:09Z</cp:lastPrinted>
  <dcterms:created xsi:type="dcterms:W3CDTF">2012-04-04T20:13:29Z</dcterms:created>
  <dcterms:modified xsi:type="dcterms:W3CDTF">2019-11-08T14:31:16Z</dcterms:modified>
</cp:coreProperties>
</file>